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notesMasterIdLst>
    <p:notesMasterId r:id="rId11"/>
  </p:notesMasterIdLst>
  <p:sldIdLst>
    <p:sldId id="536" r:id="rId2"/>
    <p:sldId id="539" r:id="rId3"/>
    <p:sldId id="541" r:id="rId4"/>
    <p:sldId id="528" r:id="rId5"/>
    <p:sldId id="532" r:id="rId6"/>
    <p:sldId id="546" r:id="rId7"/>
    <p:sldId id="547" r:id="rId8"/>
    <p:sldId id="533" r:id="rId9"/>
    <p:sldId id="503" r:id="rId10"/>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Kedward, Jennifer" initials="KJ" lastIdx="1" clrIdx="0">
    <p:extLst>
      <p:ext uri="{19B8F6BF-5375-455C-9EA6-DF929625EA0E}">
        <p15:presenceInfo xmlns:p15="http://schemas.microsoft.com/office/powerpoint/2012/main" userId="S::Jennifer.Kedward@CO.DAKOTA.MN.US::91fc5e9b-11be-4fe8-ad97-b077bd4caf01" providerId="AD"/>
      </p:ext>
    </p:extLst>
  </p:cmAuthor>
  <p:cmAuthor id="2" name="Burman, Renee" initials="BR" lastIdx="1" clrIdx="1">
    <p:extLst>
      <p:ext uri="{19B8F6BF-5375-455C-9EA6-DF929625EA0E}">
        <p15:presenceInfo xmlns:p15="http://schemas.microsoft.com/office/powerpoint/2012/main" userId="S::Renee.Burman@CO.DAKOTA.MN.US::ee436ba0-da7f-4767-bd10-1731b474e558"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5E9028"/>
    <a:srgbClr val="679D2B"/>
    <a:srgbClr val="78B832"/>
    <a:srgbClr val="FFCC66"/>
    <a:srgbClr val="FFCC00"/>
    <a:srgbClr val="DEAD22"/>
    <a:srgbClr val="5B470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46964" autoAdjust="0"/>
  </p:normalViewPr>
  <p:slideViewPr>
    <p:cSldViewPr snapToGrid="0">
      <p:cViewPr varScale="1">
        <p:scale>
          <a:sx n="50" d="100"/>
          <a:sy n="50" d="100"/>
        </p:scale>
        <p:origin x="2106" y="42"/>
      </p:cViewPr>
      <p:guideLst/>
    </p:cSldViewPr>
  </p:slideViewPr>
  <p:notesTextViewPr>
    <p:cViewPr>
      <p:scale>
        <a:sx n="1" d="1"/>
        <a:sy n="1" d="1"/>
      </p:scale>
      <p:origin x="0" y="0"/>
    </p:cViewPr>
  </p:notesTextViewPr>
  <p:notesViewPr>
    <p:cSldViewPr snapToGrid="0">
      <p:cViewPr varScale="1">
        <p:scale>
          <a:sx n="51" d="100"/>
          <a:sy n="51" d="100"/>
        </p:scale>
        <p:origin x="2692" y="28"/>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5CF7298-9340-470F-90E8-BD641C6218AE}" type="datetimeFigureOut">
              <a:rPr lang="en-US" smtClean="0"/>
              <a:t>1/20/2023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1AF4CBF-49AD-40F5-820C-0BD6388CF1D9}" type="slidenum">
              <a:rPr lang="en-US" smtClean="0"/>
              <a:t>‹#›</a:t>
            </a:fld>
            <a:endParaRPr lang="en-US"/>
          </a:p>
        </p:txBody>
      </p:sp>
    </p:spTree>
    <p:extLst>
      <p:ext uri="{BB962C8B-B14F-4D97-AF65-F5344CB8AC3E}">
        <p14:creationId xmlns:p14="http://schemas.microsoft.com/office/powerpoint/2010/main" val="24150766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s://www.co.dakota.mn.us/Environment/School/Requirements/Pages/school-labeling-requirements.aspx"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i="1" dirty="0">
                <a:solidFill>
                  <a:srgbClr val="FF0000"/>
                </a:solidFill>
              </a:rPr>
              <a:t>NOTE: This sample presentation is just for employees, contractors, volunteers and housekeeping vendors and residents that are responsible for emptying common area waste containers, or that collect and manage recyclables at your multifamily property.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Today we are going to talk about [insert building/multifamily property name] recycling program, to learn about recycling collection practices when emptying common area waste containers in our buildings and on our grounds, and what is recyclable and what needs to stay out of the recycling.</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Dakota County has recycling collection requirements that all commercial entities must follow, </a:t>
            </a:r>
            <a:r>
              <a:rPr lang="en-US" sz="4400" b="1" kern="1200" spc="-120" baseline="0" dirty="0">
                <a:solidFill>
                  <a:schemeClr val="tx1"/>
                </a:solidFill>
                <a:latin typeface="+mn-lt"/>
                <a:ea typeface="+mn-ea"/>
                <a:cs typeface="+mn-cs"/>
              </a:rPr>
              <a:t>including</a:t>
            </a:r>
            <a:r>
              <a:rPr lang="en-US" dirty="0"/>
              <a:t> at multifamily properties like ours. </a:t>
            </a:r>
            <a:r>
              <a:rPr lang="en-US" sz="1200" kern="1200" dirty="0">
                <a:solidFill>
                  <a:schemeClr val="tx1"/>
                </a:solidFill>
                <a:effectLst/>
                <a:latin typeface="+mn-lt"/>
                <a:ea typeface="+mn-ea"/>
                <a:cs typeface="+mn-cs"/>
              </a:rPr>
              <a:t>Following them helps to make sure our recyclables get properly recycled and helps us comply with county law. We appreciate you helping us follow these requirements at [NAME OF PROPERTY]. </a:t>
            </a:r>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1AF4CBF-49AD-40F5-820C-0BD6388CF1D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2128631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r>
              <a:rPr lang="en-US" sz="1200" b="1" kern="1200" dirty="0">
                <a:solidFill>
                  <a:schemeClr val="tx1"/>
                </a:solidFill>
                <a:effectLst/>
                <a:latin typeface="+mn-lt"/>
                <a:ea typeface="+mn-ea"/>
                <a:cs typeface="+mn-cs"/>
              </a:rPr>
              <a:t>Do not put recycling in the trash. </a:t>
            </a:r>
            <a:r>
              <a:rPr lang="en-US" sz="1200" b="0" kern="1200" dirty="0">
                <a:solidFill>
                  <a:schemeClr val="tx1"/>
                </a:solidFill>
                <a:effectLst/>
                <a:latin typeface="+mn-lt"/>
                <a:ea typeface="+mn-ea"/>
                <a:cs typeface="+mn-cs"/>
              </a:rPr>
              <a:t>Keep and collect trash and recyclables separate.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p>
          <a:p>
            <a:pPr lvl="0"/>
            <a:r>
              <a:rPr lang="en-US" b="1" dirty="0"/>
              <a:t>2. Only put recyclables in the recycling dumpster or cart. Do not put plastic bags in the recycling.  </a:t>
            </a:r>
            <a:r>
              <a:rPr lang="en-US" dirty="0"/>
              <a:t>Recyclables must be kept loose in recycling carts and dumpster.</a:t>
            </a:r>
            <a:r>
              <a:rPr lang="en-US" b="1" dirty="0"/>
              <a:t>   </a:t>
            </a:r>
          </a:p>
          <a:p>
            <a:pPr lvl="0"/>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Dakota County ordinance requires us to keep plastic bags out of hauler-supplied recycling carts or dumpsters. In addition, bagged recyclables are dangerous for recycling facility sorters to open and they wrap around the sorting equipment.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If plastic bags are used to collect recyclables from inside buildings or on grounds: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Open or untie bags.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Empty recyclables out of the bags directly into the designated recycling cart or dumpster.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Then place plastic bags in the trash or reuse them if are still clean.</a:t>
            </a:r>
            <a:endParaRPr lang="en-US" sz="1600" dirty="0"/>
          </a:p>
          <a:p>
            <a:pPr lvl="0"/>
            <a:endParaRPr lang="en-US" b="1"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1AF4CBF-49AD-40F5-820C-0BD6388CF1D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8077349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Do not put recycling in the trash. </a:t>
            </a:r>
            <a:r>
              <a:rPr lang="en-US" sz="1200" b="0" kern="1200" dirty="0">
                <a:solidFill>
                  <a:schemeClr val="tx1"/>
                </a:solidFill>
                <a:effectLst/>
                <a:latin typeface="+mn-lt"/>
                <a:ea typeface="+mn-ea"/>
                <a:cs typeface="+mn-cs"/>
              </a:rPr>
              <a:t>Keep and collect trash and recyclables separate.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p>
          <a:p>
            <a:pPr lvl="0"/>
            <a:r>
              <a:rPr lang="en-US" b="1" dirty="0"/>
              <a:t>Only put recyclables in the recycling dumpster or cart. Do not put plastic bags in the recycling.  </a:t>
            </a:r>
            <a:r>
              <a:rPr lang="en-US" dirty="0"/>
              <a:t>Recyclables must be kept loose in recycling carts and dumpster.</a:t>
            </a:r>
            <a:r>
              <a:rPr lang="en-US" b="1" dirty="0"/>
              <a:t>   </a:t>
            </a:r>
          </a:p>
          <a:p>
            <a:pPr lvl="0"/>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Dakota County ordinance requires us to keep plastic bags out of hauler-supplied recycling carts or dumpsters. In addition, bagged recyclables are dangerous for recycling facility sorters to open and they wrap around the sorting equipment.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If plastic bags are used to collect recyclables from inside buildings or on grounds: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Open or untie bags.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Empty recyclables out of the bags directly into the designated recycling cart or dumpster.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Then place plastic bags in the trash or reuse them if are still clean.</a:t>
            </a:r>
            <a:endParaRPr lang="en-US" sz="1600" dirty="0"/>
          </a:p>
          <a:p>
            <a:pPr lvl="0"/>
            <a:endParaRPr lang="en-US" b="1"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1AF4CBF-49AD-40F5-820C-0BD6388CF1D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8077349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85000"/>
              </a:lnSpc>
              <a:spcBef>
                <a:spcPts val="0"/>
              </a:spcBef>
              <a:spcAft>
                <a:spcPts val="600"/>
              </a:spcAft>
              <a:buClrTx/>
              <a:buSzTx/>
              <a:tabLst/>
              <a:defRPr/>
            </a:pPr>
            <a:r>
              <a:rPr kumimoji="0" lang="en-US" sz="1400" b="0" u="none" strike="noStrike" kern="1200" cap="none" spc="0" normalizeH="0" baseline="0" noProof="0" dirty="0">
                <a:ln>
                  <a:noFill/>
                </a:ln>
                <a:solidFill>
                  <a:schemeClr val="tx2">
                    <a:lumMod val="10000"/>
                  </a:schemeClr>
                </a:solidFill>
                <a:effectLst/>
                <a:uLnTx/>
                <a:uFillTx/>
                <a:latin typeface="Calibri" panose="020F0502020204030204" pitchFamily="34" charset="0"/>
                <a:cs typeface="Calibri" panose="020F0502020204030204" pitchFamily="34" charset="0"/>
              </a:rPr>
              <a:t>Help us properly maintain recycling and trash containers.</a:t>
            </a:r>
          </a:p>
          <a:p>
            <a:pPr marL="0" marR="0" lvl="0" indent="0" algn="l" defTabSz="914400" rtl="0" eaLnBrk="1" fontAlgn="auto" latinLnBrk="0" hangingPunct="1">
              <a:lnSpc>
                <a:spcPct val="85000"/>
              </a:lnSpc>
              <a:spcBef>
                <a:spcPts val="0"/>
              </a:spcBef>
              <a:spcAft>
                <a:spcPts val="600"/>
              </a:spcAft>
              <a:buClrTx/>
              <a:buSzTx/>
              <a:tabLst/>
              <a:defRPr/>
            </a:pPr>
            <a:endParaRPr kumimoji="0" lang="en-US" sz="1400" b="0" u="none" strike="noStrike" kern="1200" cap="none" spc="0" normalizeH="0" baseline="0" noProof="0" dirty="0">
              <a:ln>
                <a:noFill/>
              </a:ln>
              <a:solidFill>
                <a:schemeClr val="tx2">
                  <a:lumMod val="10000"/>
                </a:schemeClr>
              </a:solidFill>
              <a:effectLst/>
              <a:uLnTx/>
              <a:uFillTx/>
              <a:latin typeface="Calibri" panose="020F0502020204030204" pitchFamily="34" charset="0"/>
              <a:cs typeface="Calibri" panose="020F0502020204030204" pitchFamily="34" charset="0"/>
            </a:endParaRPr>
          </a:p>
          <a:p>
            <a:pPr marL="0" marR="0" lvl="0" indent="0" algn="l" defTabSz="914400" rtl="0" eaLnBrk="1" fontAlgn="auto" latinLnBrk="0" hangingPunct="1">
              <a:lnSpc>
                <a:spcPct val="85000"/>
              </a:lnSpc>
              <a:spcBef>
                <a:spcPts val="0"/>
              </a:spcBef>
              <a:spcAft>
                <a:spcPts val="600"/>
              </a:spcAft>
              <a:buClrTx/>
              <a:buSzTx/>
              <a:tabLst/>
              <a:defRPr/>
            </a:pPr>
            <a:r>
              <a:rPr kumimoji="0" lang="en-US" sz="1400" b="0" u="none" strike="noStrike" kern="1200" cap="none" spc="0" normalizeH="0" baseline="0" noProof="0" dirty="0">
                <a:ln>
                  <a:noFill/>
                </a:ln>
                <a:solidFill>
                  <a:schemeClr val="tx2">
                    <a:lumMod val="10000"/>
                  </a:schemeClr>
                </a:solidFill>
                <a:effectLst/>
                <a:uLnTx/>
                <a:uFillTx/>
                <a:latin typeface="Calibri" panose="020F0502020204030204" pitchFamily="34" charset="0"/>
                <a:cs typeface="Calibri" panose="020F0502020204030204" pitchFamily="34" charset="0"/>
              </a:rPr>
              <a:t>3. </a:t>
            </a:r>
            <a:r>
              <a:rPr lang="en-US" sz="1400" b="1" dirty="0">
                <a:solidFill>
                  <a:schemeClr val="tx2">
                    <a:lumMod val="10000"/>
                  </a:schemeClr>
                </a:solidFill>
                <a:latin typeface="Calibri" panose="020F0502020204030204" pitchFamily="34" charset="0"/>
                <a:cs typeface="Calibri" panose="020F0502020204030204" pitchFamily="34" charset="0"/>
              </a:rPr>
              <a:t>Keep recycling and trash containers together </a:t>
            </a:r>
          </a:p>
          <a:p>
            <a:pPr marL="284162" indent="-171450" defTabSz="914400">
              <a:lnSpc>
                <a:spcPct val="95000"/>
              </a:lnSpc>
              <a:spcAft>
                <a:spcPts val="600"/>
              </a:spcAft>
              <a:buFont typeface="Arial" panose="020B0604020202020204" pitchFamily="34" charset="0"/>
              <a:buChar char="•"/>
              <a:defRPr/>
            </a:pPr>
            <a:r>
              <a:rPr lang="en-US" sz="1200" dirty="0">
                <a:solidFill>
                  <a:srgbClr val="000000"/>
                </a:solidFill>
                <a:latin typeface="Calibri" panose="020F0502020204030204" pitchFamily="34" charset="0"/>
                <a:cs typeface="Calibri" panose="020F0502020204030204" pitchFamily="34" charset="0"/>
              </a:rPr>
              <a:t>Make sure there is a recycling container next to each trash container, or within 10 feet. This applies to indoor and outdoor containers. Let property management know if containers are missing or more are needed.</a:t>
            </a:r>
          </a:p>
          <a:p>
            <a:pPr marL="284162" indent="-171450" defTabSz="914400">
              <a:lnSpc>
                <a:spcPct val="95000"/>
              </a:lnSpc>
              <a:spcAft>
                <a:spcPts val="600"/>
              </a:spcAft>
              <a:buFont typeface="Arial" panose="020B0604020202020204" pitchFamily="34" charset="0"/>
              <a:buChar char="•"/>
              <a:defRPr/>
            </a:pPr>
            <a:r>
              <a:rPr lang="en-US" sz="1200" dirty="0">
                <a:solidFill>
                  <a:srgbClr val="000000"/>
                </a:solidFill>
                <a:latin typeface="Calibri" panose="020F0502020204030204" pitchFamily="34" charset="0"/>
                <a:cs typeface="Calibri" panose="020F0502020204030204" pitchFamily="34" charset="0"/>
              </a:rPr>
              <a:t>The purpose of pairing each trash with a recycling container easy and convenient.  This has shown to reduce contamination in recycling containers and increase items recycled.</a:t>
            </a:r>
          </a:p>
          <a:p>
            <a:pPr marL="112712" indent="0" defTabSz="914400">
              <a:lnSpc>
                <a:spcPct val="95000"/>
              </a:lnSpc>
              <a:spcAft>
                <a:spcPts val="600"/>
              </a:spcAft>
              <a:buFont typeface="Arial" panose="020B0604020202020204" pitchFamily="34" charset="0"/>
              <a:buNone/>
              <a:defRPr/>
            </a:pPr>
            <a:endParaRPr lang="en-US" sz="1200" b="1" dirty="0">
              <a:solidFill>
                <a:srgbClr val="000000"/>
              </a:solidFill>
              <a:latin typeface="Calibri" panose="020F0502020204030204" pitchFamily="34" charset="0"/>
              <a:cs typeface="Calibri" panose="020F0502020204030204" pitchFamily="34" charset="0"/>
            </a:endParaRPr>
          </a:p>
          <a:p>
            <a:pPr marL="112712" indent="0" defTabSz="914400">
              <a:lnSpc>
                <a:spcPct val="95000"/>
              </a:lnSpc>
              <a:spcAft>
                <a:spcPts val="600"/>
              </a:spcAft>
              <a:buFont typeface="Arial" panose="020B0604020202020204" pitchFamily="34" charset="0"/>
              <a:buNone/>
              <a:defRPr/>
            </a:pPr>
            <a:r>
              <a:rPr lang="en-US" sz="1200" b="1" dirty="0">
                <a:solidFill>
                  <a:srgbClr val="000000"/>
                </a:solidFill>
                <a:latin typeface="Calibri" panose="020F0502020204030204" pitchFamily="34" charset="0"/>
                <a:cs typeface="Calibri" panose="020F0502020204030204" pitchFamily="34" charset="0"/>
              </a:rPr>
              <a:t>4. </a:t>
            </a:r>
            <a:r>
              <a:rPr lang="en-US" sz="1400" b="1" dirty="0">
                <a:solidFill>
                  <a:schemeClr val="tx2">
                    <a:lumMod val="10000"/>
                  </a:schemeClr>
                </a:solidFill>
                <a:latin typeface="Calibri" panose="020F0502020204030204" pitchFamily="34" charset="0"/>
                <a:cs typeface="Calibri" panose="020F0502020204030204" pitchFamily="34" charset="0"/>
              </a:rPr>
              <a:t>Avoid overflow </a:t>
            </a:r>
          </a:p>
          <a:p>
            <a:pPr marL="284162" marR="0" lvl="0" indent="-171450" algn="l" defTabSz="914400" rtl="0" eaLnBrk="1" fontAlgn="auto" latinLnBrk="0" hangingPunct="1">
              <a:lnSpc>
                <a:spcPct val="95000"/>
              </a:lnSpc>
              <a:spcBef>
                <a:spcPts val="0"/>
              </a:spcBef>
              <a:spcAft>
                <a:spcPts val="600"/>
              </a:spcAft>
              <a:buClrTx/>
              <a:buSzTx/>
              <a:buFont typeface="Arial" panose="020B0604020202020204" pitchFamily="34" charset="0"/>
              <a:buChar char="•"/>
              <a:tabLst/>
              <a:defRPr/>
            </a:pPr>
            <a:r>
              <a:rPr lang="en-US" sz="1200" dirty="0">
                <a:solidFill>
                  <a:srgbClr val="000000"/>
                </a:solidFill>
                <a:latin typeface="Calibri" panose="020F0502020204030204" pitchFamily="34" charset="0"/>
                <a:cs typeface="Calibri" panose="020F0502020204030204" pitchFamily="34" charset="0"/>
              </a:rPr>
              <a:t>We are required to have indoor and outdoor containers that are large enough, so they don’t overflow onto the ground and cause litter or contamination issues. </a:t>
            </a:r>
          </a:p>
          <a:p>
            <a:pPr marL="284162" indent="-171450" defTabSz="914400">
              <a:lnSpc>
                <a:spcPct val="95000"/>
              </a:lnSpc>
              <a:spcAft>
                <a:spcPts val="600"/>
              </a:spcAft>
              <a:buFont typeface="Arial" panose="020B0604020202020204" pitchFamily="34" charset="0"/>
              <a:buChar char="•"/>
              <a:defRPr/>
            </a:pPr>
            <a:r>
              <a:rPr lang="en-US" sz="1200" dirty="0">
                <a:solidFill>
                  <a:srgbClr val="000000"/>
                </a:solidFill>
                <a:latin typeface="Calibri" panose="020F0502020204030204" pitchFamily="34" charset="0"/>
                <a:cs typeface="Calibri" panose="020F0502020204030204" pitchFamily="34" charset="0"/>
              </a:rPr>
              <a:t>Please help us make sure all our common area containers are large enough and emptied frequently enough to avoid overflowing.</a:t>
            </a:r>
          </a:p>
          <a:p>
            <a:pPr marL="112712" indent="0" defTabSz="914400">
              <a:lnSpc>
                <a:spcPct val="95000"/>
              </a:lnSpc>
              <a:spcAft>
                <a:spcPts val="600"/>
              </a:spcAft>
              <a:buFont typeface="Arial" panose="020B0604020202020204" pitchFamily="34" charset="0"/>
              <a:buNone/>
              <a:defRPr/>
            </a:pPr>
            <a:r>
              <a:rPr lang="en-US" sz="1200" dirty="0">
                <a:solidFill>
                  <a:srgbClr val="000000"/>
                </a:solidFill>
                <a:latin typeface="Calibri" panose="020F0502020204030204" pitchFamily="34" charset="0"/>
                <a:cs typeface="Calibri" panose="020F0502020204030204" pitchFamily="34" charset="0"/>
              </a:rPr>
              <a:t> </a:t>
            </a:r>
          </a:p>
          <a:p>
            <a:pPr>
              <a:lnSpc>
                <a:spcPct val="150000"/>
              </a:lnSpc>
            </a:pPr>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1AF4CBF-49AD-40F5-820C-0BD6388CF1D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4285521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business [or event venue/government] owner and manager is responsible for educating employees on what and how to properly recycle, but if you generate recycling while working, place recyclables listed on this slide in recycling containers.  </a:t>
            </a:r>
          </a:p>
          <a:p>
            <a:endParaRPr lang="en-US" dirty="0"/>
          </a:p>
          <a:p>
            <a:r>
              <a:rPr lang="en-US" dirty="0"/>
              <a:t>Dakota County adopted this designated list of recyclables that all residents, businesses, schools and government institutions have to recycle and waste haulers have to collect for recycling. Standardizing the basic items to recycle reduces confusion on what to recycle which helps improves the quality of materials recycled.</a:t>
            </a:r>
          </a:p>
          <a:p>
            <a:endParaRPr lang="en-US" dirty="0"/>
          </a:p>
          <a:p>
            <a:r>
              <a:rPr lang="en-US" dirty="0"/>
              <a:t>Designated items to recycle include:</a:t>
            </a:r>
          </a:p>
          <a:p>
            <a:pPr marL="228600" indent="-228600">
              <a:buAutoNum type="arabicPeriod"/>
            </a:pPr>
            <a:r>
              <a:rPr lang="en-US" dirty="0"/>
              <a:t>Paper</a:t>
            </a:r>
          </a:p>
          <a:p>
            <a:pPr marL="228600" indent="-228600">
              <a:buAutoNum type="arabicPeriod"/>
            </a:pPr>
            <a:r>
              <a:rPr lang="en-US" dirty="0"/>
              <a:t>Cardboard</a:t>
            </a:r>
          </a:p>
          <a:p>
            <a:pPr marL="228600" indent="-228600">
              <a:buAutoNum type="arabicPeriod"/>
            </a:pPr>
            <a:r>
              <a:rPr lang="en-US" dirty="0"/>
              <a:t>Cartons</a:t>
            </a:r>
          </a:p>
          <a:p>
            <a:pPr marL="228600" indent="-228600">
              <a:buAutoNum type="arabicPeriod"/>
            </a:pPr>
            <a:r>
              <a:rPr lang="en-US" dirty="0"/>
              <a:t>Metal cans</a:t>
            </a:r>
          </a:p>
          <a:p>
            <a:pPr marL="228600" indent="-228600">
              <a:buAutoNum type="arabicPeriod"/>
            </a:pPr>
            <a:r>
              <a:rPr lang="en-US" dirty="0"/>
              <a:t>Glass bottles and jars</a:t>
            </a:r>
          </a:p>
          <a:p>
            <a:pPr marL="228600" indent="-228600">
              <a:buAutoNum type="arabicPeriod"/>
            </a:pPr>
            <a:r>
              <a:rPr lang="en-US" dirty="0"/>
              <a:t>Plastic bottles, containers and jugs labeled with a 1, 2 and 5 symbol</a:t>
            </a:r>
          </a:p>
          <a:p>
            <a:endParaRPr lang="en-US" b="1"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1AF4CBF-49AD-40F5-820C-0BD6388CF1D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0989968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Follow these rules to ensure our recycling gets recycled right:</a:t>
            </a:r>
          </a:p>
          <a:p>
            <a:endParaRPr lang="en-US" dirty="0"/>
          </a:p>
          <a:p>
            <a:pPr marL="171450" lvl="0" indent="-171450">
              <a:buFont typeface="Arial" panose="020B0604020202020204" pitchFamily="34" charset="0"/>
              <a:buChar char="•"/>
            </a:pPr>
            <a:r>
              <a:rPr lang="en-US" dirty="0"/>
              <a:t>Make sure bottles, jars and containers are empty and dry – or emptied of liquids and food</a:t>
            </a:r>
            <a:r>
              <a:rPr lang="en-US" sz="1200" kern="1200" dirty="0">
                <a:solidFill>
                  <a:schemeClr val="tx1"/>
                </a:solidFill>
                <a:effectLst/>
                <a:latin typeface="+mn-lt"/>
                <a:ea typeface="+mn-ea"/>
                <a:cs typeface="+mn-cs"/>
              </a:rPr>
              <a:t>. </a:t>
            </a:r>
          </a:p>
          <a:p>
            <a:pPr marL="628650" lvl="1" indent="-171450">
              <a:buFont typeface="Arial" panose="020B0604020202020204" pitchFamily="34" charset="0"/>
              <a:buChar char="•"/>
            </a:pPr>
            <a:r>
              <a:rPr lang="en-US" sz="1200" kern="1200" dirty="0">
                <a:solidFill>
                  <a:schemeClr val="tx1"/>
                </a:solidFill>
                <a:effectLst/>
                <a:latin typeface="+mn-lt"/>
                <a:ea typeface="+mn-ea"/>
                <a:cs typeface="+mn-cs"/>
              </a:rPr>
              <a:t>Empty out containers as best as you can. </a:t>
            </a:r>
          </a:p>
          <a:p>
            <a:pPr marL="628650" lvl="1" indent="-171450">
              <a:buFont typeface="Arial" panose="020B0604020202020204" pitchFamily="34" charset="0"/>
              <a:buChar char="•"/>
            </a:pPr>
            <a:r>
              <a:rPr lang="en-US" sz="1200" kern="1200" dirty="0">
                <a:solidFill>
                  <a:schemeClr val="tx1"/>
                </a:solidFill>
                <a:effectLst/>
                <a:latin typeface="+mn-lt"/>
                <a:ea typeface="+mn-ea"/>
                <a:cs typeface="+mn-cs"/>
              </a:rPr>
              <a:t>Dirty containers go in the trash. </a:t>
            </a:r>
          </a:p>
          <a:p>
            <a:pPr marL="457200" lvl="1" indent="0">
              <a:buFont typeface="Arial" panose="020B0604020202020204" pitchFamily="34" charset="0"/>
              <a:buNone/>
            </a:pPr>
            <a:endParaRPr lang="en-US"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Leave caps and lids on bottles, jars and containers</a:t>
            </a:r>
          </a:p>
          <a:p>
            <a:pPr marL="171450" lvl="0" indent="-171450">
              <a:buFont typeface="Arial" panose="020B0604020202020204" pitchFamily="34" charset="0"/>
              <a:buChar char="•"/>
            </a:pPr>
            <a:endParaRPr lang="en-US" dirty="0"/>
          </a:p>
          <a:p>
            <a:pPr marL="171450" lvl="0" indent="-171450">
              <a:buFont typeface="Arial" panose="020B0604020202020204" pitchFamily="34" charset="0"/>
              <a:buChar char="•"/>
            </a:pPr>
            <a:r>
              <a:rPr lang="en-US" dirty="0"/>
              <a:t>Empty and flatten cardboard boxes</a:t>
            </a:r>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1AF4CBF-49AD-40F5-820C-0BD6388CF1D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0255498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t>Putting the wrong things in the recycling can cause problems at the recycling facility.  Employees are told to keep these items OUT of the recycling: </a:t>
            </a:r>
          </a:p>
          <a:p>
            <a:endParaRPr lang="en-US" b="0" dirty="0"/>
          </a:p>
          <a:p>
            <a:pPr marL="171450" lvl="0" indent="-171450">
              <a:buFont typeface="Arial" panose="020B0604020202020204" pitchFamily="34" charset="0"/>
              <a:buChar char="•"/>
            </a:pPr>
            <a:r>
              <a:rPr lang="en-US" dirty="0"/>
              <a:t>Batteries. Some require special disposal so check with (insert name) on how to properly dispose of batteries that no longer work.</a:t>
            </a:r>
          </a:p>
          <a:p>
            <a:pPr marL="171450" lvl="0" indent="-171450">
              <a:buFont typeface="Arial" panose="020B0604020202020204" pitchFamily="34" charset="0"/>
              <a:buChar char="•"/>
            </a:pPr>
            <a:r>
              <a:rPr lang="en-US" dirty="0"/>
              <a:t>Food and liquids </a:t>
            </a:r>
          </a:p>
          <a:p>
            <a:pPr marL="171450" lvl="0" indent="-171450">
              <a:buFont typeface="Arial" panose="020B0604020202020204" pitchFamily="34" charset="0"/>
              <a:buChar char="•"/>
            </a:pPr>
            <a:r>
              <a:rPr lang="en-US" dirty="0"/>
              <a:t>Paper plates, cups, and napkins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Plastic bags and plastic wrap and film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Shredded paper – It cannot go in with regular recycling because it causes issues at the recycling facility. Instead use designated containers for confidential paper or shredded paper.  </a:t>
            </a:r>
          </a:p>
          <a:p>
            <a:pPr marL="171450" lvl="0" indent="-171450">
              <a:buFont typeface="Arial" panose="020B0604020202020204" pitchFamily="34" charset="0"/>
              <a:buChar char="•"/>
            </a:pPr>
            <a:r>
              <a:rPr lang="en-US" dirty="0"/>
              <a:t>Styrofoam</a:t>
            </a:r>
            <a:r>
              <a:rPr lang="en-US" baseline="30000" dirty="0"/>
              <a:t>-  </a:t>
            </a:r>
            <a:r>
              <a:rPr lang="en-US" sz="1200" kern="1200" dirty="0">
                <a:solidFill>
                  <a:schemeClr val="tx1"/>
                </a:solidFill>
                <a:latin typeface="+mn-lt"/>
                <a:ea typeface="+mn-ea"/>
                <a:cs typeface="+mn-cs"/>
              </a:rPr>
              <a:t>products (e.g., cups, plates)</a:t>
            </a:r>
          </a:p>
          <a:p>
            <a:pPr marL="171450" lvl="0" indent="-171450">
              <a:buFont typeface="Arial" panose="020B0604020202020204" pitchFamily="34" charset="0"/>
              <a:buChar char="•"/>
            </a:pPr>
            <a:r>
              <a:rPr lang="en-US" dirty="0"/>
              <a:t>Tanglers – such as chains, extension cords, hoses, string lights</a:t>
            </a:r>
          </a:p>
          <a:p>
            <a:pPr marL="171450" lvl="0" indent="-171450">
              <a:buFont typeface="Arial" panose="020B0604020202020204" pitchFamily="34" charset="0"/>
              <a:buChar char="•"/>
            </a:pPr>
            <a:r>
              <a:rPr lang="en-US" dirty="0"/>
              <a:t>Trash</a:t>
            </a:r>
          </a:p>
          <a:p>
            <a:endParaRPr lang="en-US" b="1" dirty="0"/>
          </a:p>
          <a:p>
            <a:r>
              <a:rPr lang="en-US" dirty="0"/>
              <a:t>If you see employees routinely putting items in the recycling that don’t belong in it, please let property management know so we can improve our employee education on what to put in the recycling and what to keep out.</a:t>
            </a:r>
          </a:p>
          <a:p>
            <a:endParaRPr lang="en-US" dirty="0"/>
          </a:p>
          <a:p>
            <a:r>
              <a:rPr lang="en-US" dirty="0"/>
              <a:t>[For more information on what to keep of the recycling and how to properly dispose of items, go to Dakota County’s website at www.dakotacounty.us, search business recycling.]</a:t>
            </a:r>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1AF4CBF-49AD-40F5-820C-0BD6388CF1D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6383944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Communicate problems and ideas to improve the waste program to the [insert the organization’s owner/manager]. Let them know immediately if:</a:t>
            </a:r>
            <a:r>
              <a:rPr lang="en-US" sz="1200" kern="1200" dirty="0">
                <a:solidFill>
                  <a:schemeClr val="tx1"/>
                </a:solidFill>
                <a:effectLst/>
                <a:latin typeface="+mn-lt"/>
                <a:ea typeface="+mn-ea"/>
                <a:cs typeface="+mn-cs"/>
              </a:rPr>
              <a:t>.</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More trash or recycling containers are needed.</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Containers are missing labels, labels are damaged, or they don’t meet </a:t>
            </a:r>
            <a:r>
              <a:rPr lang="en-US" sz="1200" u="sng" kern="1200" dirty="0">
                <a:solidFill>
                  <a:schemeClr val="tx1"/>
                </a:solidFill>
                <a:effectLst/>
                <a:latin typeface="+mn-lt"/>
                <a:ea typeface="+mn-ea"/>
                <a:cs typeface="+mn-cs"/>
                <a:hlinkClick r:id="rId3"/>
              </a:rPr>
              <a:t>County labeling requirements</a:t>
            </a:r>
            <a:r>
              <a:rPr lang="en-US" sz="1200" u="sng"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With any recycling questions or issues, such as employees routinely putting the wrong materials in the recycling.</a:t>
            </a:r>
          </a:p>
          <a:p>
            <a:endParaRPr lang="en-US" dirty="0"/>
          </a:p>
          <a:p>
            <a:r>
              <a:rPr lang="en-US" dirty="0"/>
              <a:t>The contact is [insert contact name, email and phone number].</a:t>
            </a:r>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1AF4CBF-49AD-40F5-820C-0BD6388CF1D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909179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Thank you for helping us recycle right.</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[Go to Dakota Multifamily recycling webpages (www.Dakotacounty.us, search Multifamily Recycling) for more information to help with recycling questions and resources to help with recycling program improvements.]</a:t>
            </a:r>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1AF4CBF-49AD-40F5-820C-0BD6388CF1D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8314774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03504" y="770467"/>
            <a:ext cx="10782300" cy="3352800"/>
          </a:xfrm>
        </p:spPr>
        <p:txBody>
          <a:bodyPr anchor="b">
            <a:noAutofit/>
          </a:bodyPr>
          <a:lstStyle>
            <a:lvl1pPr algn="l">
              <a:lnSpc>
                <a:spcPct val="80000"/>
              </a:lnSpc>
              <a:defRPr sz="8800" spc="-120" baseline="0">
                <a:solidFill>
                  <a:schemeClr val="tx1"/>
                </a:solidFill>
              </a:defRPr>
            </a:lvl1pPr>
          </a:lstStyle>
          <a:p>
            <a:r>
              <a:rPr lang="en-US"/>
              <a:t>Click to edit Master title style</a:t>
            </a:r>
            <a:endParaRPr lang="en-US" dirty="0"/>
          </a:p>
        </p:txBody>
      </p:sp>
      <p:sp>
        <p:nvSpPr>
          <p:cNvPr id="3" name="Subtitle 2"/>
          <p:cNvSpPr>
            <a:spLocks noGrp="1"/>
          </p:cNvSpPr>
          <p:nvPr>
            <p:ph type="subTitle" idx="1"/>
          </p:nvPr>
        </p:nvSpPr>
        <p:spPr>
          <a:xfrm>
            <a:off x="667512" y="4206876"/>
            <a:ext cx="9228201" cy="1645920"/>
          </a:xfrm>
        </p:spPr>
        <p:txBody>
          <a:bodyPr>
            <a:normAutofit/>
          </a:bodyPr>
          <a:lstStyle>
            <a:lvl1pPr marL="0" indent="0" algn="l">
              <a:buNone/>
              <a:defRPr sz="3200">
                <a:solidFill>
                  <a:schemeClr val="tx1"/>
                </a:solidFill>
                <a:latin typeface="+mj-lt"/>
              </a:defRPr>
            </a:lvl1pPr>
            <a:lvl2pPr marL="457200" indent="0" algn="ctr">
              <a:buNone/>
              <a:defRPr sz="28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7" name="Date Placeholder 6"/>
          <p:cNvSpPr>
            <a:spLocks noGrp="1"/>
          </p:cNvSpPr>
          <p:nvPr>
            <p:ph type="dt" sz="half" idx="10"/>
          </p:nvPr>
        </p:nvSpPr>
        <p:spPr/>
        <p:txBody>
          <a:bodyPr/>
          <a:lstStyle/>
          <a:p>
            <a:fld id="{B26909E6-F416-47A0-B040-7D1BA9B29541}" type="datetimeFigureOut">
              <a:rPr lang="en-US" smtClean="0"/>
              <a:t>1/20/2023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0D180FC-6370-4C8C-BBA0-A83381745948}" type="slidenum">
              <a:rPr lang="en-US" smtClean="0"/>
              <a:t>‹#›</a:t>
            </a:fld>
            <a:endParaRPr lang="en-US"/>
          </a:p>
        </p:txBody>
      </p:sp>
    </p:spTree>
    <p:extLst>
      <p:ext uri="{BB962C8B-B14F-4D97-AF65-F5344CB8AC3E}">
        <p14:creationId xmlns:p14="http://schemas.microsoft.com/office/powerpoint/2010/main" val="428882572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26909E6-F416-47A0-B040-7D1BA9B29541}" type="datetimeFigureOut">
              <a:rPr lang="en-US" smtClean="0"/>
              <a:t>1/20/2023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0D180FC-6370-4C8C-BBA0-A83381745948}" type="slidenum">
              <a:rPr lang="en-US" smtClean="0"/>
              <a:t>‹#›</a:t>
            </a:fld>
            <a:endParaRPr lang="en-US"/>
          </a:p>
        </p:txBody>
      </p:sp>
    </p:spTree>
    <p:extLst>
      <p:ext uri="{BB962C8B-B14F-4D97-AF65-F5344CB8AC3E}">
        <p14:creationId xmlns:p14="http://schemas.microsoft.com/office/powerpoint/2010/main" val="342757457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43950" y="695325"/>
            <a:ext cx="2628900" cy="480060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771525" y="714375"/>
            <a:ext cx="7734300" cy="5400675"/>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26909E6-F416-47A0-B040-7D1BA9B29541}" type="datetimeFigureOut">
              <a:rPr lang="en-US" smtClean="0"/>
              <a:t>1/20/2023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0D180FC-6370-4C8C-BBA0-A83381745948}" type="slidenum">
              <a:rPr lang="en-US" smtClean="0"/>
              <a:t>‹#›</a:t>
            </a:fld>
            <a:endParaRPr lang="en-US"/>
          </a:p>
        </p:txBody>
      </p:sp>
    </p:spTree>
    <p:extLst>
      <p:ext uri="{BB962C8B-B14F-4D97-AF65-F5344CB8AC3E}">
        <p14:creationId xmlns:p14="http://schemas.microsoft.com/office/powerpoint/2010/main" val="27468247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a:xfrm>
            <a:off x="657224" y="2157731"/>
            <a:ext cx="10753725" cy="376618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26909E6-F416-47A0-B040-7D1BA9B29541}" type="datetimeFigureOut">
              <a:rPr lang="en-US" smtClean="0"/>
              <a:t>1/20/2023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0D180FC-6370-4C8C-BBA0-A83381745948}" type="slidenum">
              <a:rPr lang="en-US" smtClean="0"/>
              <a:t>‹#›</a:t>
            </a:fld>
            <a:endParaRPr lang="en-US"/>
          </a:p>
        </p:txBody>
      </p:sp>
    </p:spTree>
    <p:extLst>
      <p:ext uri="{BB962C8B-B14F-4D97-AF65-F5344CB8AC3E}">
        <p14:creationId xmlns:p14="http://schemas.microsoft.com/office/powerpoint/2010/main" val="29465867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03504" y="767419"/>
            <a:ext cx="10780776" cy="3355848"/>
          </a:xfrm>
        </p:spPr>
        <p:txBody>
          <a:bodyPr anchor="b">
            <a:normAutofit/>
          </a:bodyPr>
          <a:lstStyle>
            <a:lvl1pPr>
              <a:lnSpc>
                <a:spcPct val="80000"/>
              </a:lnSpc>
              <a:defRPr sz="8800" b="0" baseline="0">
                <a:solidFill>
                  <a:schemeClr val="tx1"/>
                </a:solidFill>
              </a:defRPr>
            </a:lvl1pPr>
          </a:lstStyle>
          <a:p>
            <a:r>
              <a:rPr lang="en-US"/>
              <a:t>Click to edit Master title style</a:t>
            </a:r>
            <a:endParaRPr lang="en-US" dirty="0"/>
          </a:p>
        </p:txBody>
      </p:sp>
      <p:sp>
        <p:nvSpPr>
          <p:cNvPr id="3" name="Text Placeholder 2"/>
          <p:cNvSpPr>
            <a:spLocks noGrp="1"/>
          </p:cNvSpPr>
          <p:nvPr>
            <p:ph type="body" idx="1"/>
          </p:nvPr>
        </p:nvSpPr>
        <p:spPr>
          <a:xfrm>
            <a:off x="667512" y="4204209"/>
            <a:ext cx="9226296" cy="1645920"/>
          </a:xfrm>
        </p:spPr>
        <p:txBody>
          <a:bodyPr anchor="t">
            <a:normAutofit/>
          </a:bodyPr>
          <a:lstStyle>
            <a:lvl1pPr marL="0" indent="0">
              <a:buNone/>
              <a:defRPr sz="3200">
                <a:solidFill>
                  <a:schemeClr val="tx1"/>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26909E6-F416-47A0-B040-7D1BA9B29541}" type="datetimeFigureOut">
              <a:rPr lang="en-US" smtClean="0"/>
              <a:t>1/20/2023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0D180FC-6370-4C8C-BBA0-A83381745948}" type="slidenum">
              <a:rPr lang="en-US" smtClean="0"/>
              <a:t>‹#›</a:t>
            </a:fld>
            <a:endParaRPr lang="en-US"/>
          </a:p>
        </p:txBody>
      </p:sp>
    </p:spTree>
    <p:extLst>
      <p:ext uri="{BB962C8B-B14F-4D97-AF65-F5344CB8AC3E}">
        <p14:creationId xmlns:p14="http://schemas.microsoft.com/office/powerpoint/2010/main" val="59519522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6656" y="1998134"/>
            <a:ext cx="4663440" cy="376732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011330" y="1998134"/>
            <a:ext cx="4663440" cy="376732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B26909E6-F416-47A0-B040-7D1BA9B29541}" type="datetimeFigureOut">
              <a:rPr lang="en-US" smtClean="0"/>
              <a:t>1/20/2023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0D180FC-6370-4C8C-BBA0-A83381745948}" type="slidenum">
              <a:rPr lang="en-US" smtClean="0"/>
              <a:t>‹#›</a:t>
            </a:fld>
            <a:endParaRPr lang="en-US"/>
          </a:p>
        </p:txBody>
      </p:sp>
    </p:spTree>
    <p:extLst>
      <p:ext uri="{BB962C8B-B14F-4D97-AF65-F5344CB8AC3E}">
        <p14:creationId xmlns:p14="http://schemas.microsoft.com/office/powerpoint/2010/main" val="194963562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a:t>Click to edit Master title style</a:t>
            </a:r>
            <a:endParaRPr lang="en-US" dirty="0"/>
          </a:p>
        </p:txBody>
      </p:sp>
      <p:sp>
        <p:nvSpPr>
          <p:cNvPr id="3" name="Text Placeholder 2"/>
          <p:cNvSpPr>
            <a:spLocks noGrp="1"/>
          </p:cNvSpPr>
          <p:nvPr>
            <p:ph type="body" idx="1"/>
          </p:nvPr>
        </p:nvSpPr>
        <p:spPr>
          <a:xfrm>
            <a:off x="676656" y="2040467"/>
            <a:ext cx="4663440" cy="723400"/>
          </a:xfrm>
        </p:spPr>
        <p:txBody>
          <a:bodyPr anchor="ctr">
            <a:normAutofit/>
          </a:bodyPr>
          <a:lstStyle>
            <a:lvl1pPr marL="0" indent="0">
              <a:buNone/>
              <a:defRPr sz="2200" b="0" cap="all" baseline="0">
                <a:solidFill>
                  <a:schemeClr val="accent1"/>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676656" y="2753084"/>
            <a:ext cx="4663440" cy="320040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007608" y="2038435"/>
            <a:ext cx="4663440" cy="722376"/>
          </a:xfrm>
        </p:spPr>
        <p:txBody>
          <a:bodyPr anchor="ctr">
            <a:normAutofit/>
          </a:bodyPr>
          <a:lstStyle>
            <a:lvl1pPr marL="0" indent="0">
              <a:buNone/>
              <a:defRPr sz="2200" b="0" cap="all" baseline="0">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007608" y="2750990"/>
            <a:ext cx="4663440" cy="320040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26909E6-F416-47A0-B040-7D1BA9B29541}" type="datetimeFigureOut">
              <a:rPr lang="en-US" smtClean="0"/>
              <a:t>1/20/2023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0D180FC-6370-4C8C-BBA0-A83381745948}" type="slidenum">
              <a:rPr lang="en-US" smtClean="0"/>
              <a:t>‹#›</a:t>
            </a:fld>
            <a:endParaRPr lang="en-US"/>
          </a:p>
        </p:txBody>
      </p:sp>
    </p:spTree>
    <p:extLst>
      <p:ext uri="{BB962C8B-B14F-4D97-AF65-F5344CB8AC3E}">
        <p14:creationId xmlns:p14="http://schemas.microsoft.com/office/powerpoint/2010/main" val="31660522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26909E6-F416-47A0-B040-7D1BA9B29541}" type="datetimeFigureOut">
              <a:rPr lang="en-US" smtClean="0"/>
              <a:t>1/20/2023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0D180FC-6370-4C8C-BBA0-A83381745948}" type="slidenum">
              <a:rPr lang="en-US" smtClean="0"/>
              <a:t>‹#›</a:t>
            </a:fld>
            <a:endParaRPr lang="en-US"/>
          </a:p>
        </p:txBody>
      </p:sp>
    </p:spTree>
    <p:extLst>
      <p:ext uri="{BB962C8B-B14F-4D97-AF65-F5344CB8AC3E}">
        <p14:creationId xmlns:p14="http://schemas.microsoft.com/office/powerpoint/2010/main" val="46276462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26909E6-F416-47A0-B040-7D1BA9B29541}" type="datetimeFigureOut">
              <a:rPr lang="en-US" smtClean="0"/>
              <a:t>1/20/2023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0D180FC-6370-4C8C-BBA0-A83381745948}" type="slidenum">
              <a:rPr lang="en-US" smtClean="0"/>
              <a:t>‹#›</a:t>
            </a:fld>
            <a:endParaRPr lang="en-US"/>
          </a:p>
        </p:txBody>
      </p:sp>
    </p:spTree>
    <p:extLst>
      <p:ext uri="{BB962C8B-B14F-4D97-AF65-F5344CB8AC3E}">
        <p14:creationId xmlns:p14="http://schemas.microsoft.com/office/powerpoint/2010/main" val="384054535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Rectangle 1"/>
          <p:cNvSpPr/>
          <p:nvPr/>
        </p:nvSpPr>
        <p:spPr>
          <a:xfrm>
            <a:off x="7620000" y="0"/>
            <a:ext cx="457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sp>
      <p:sp>
        <p:nvSpPr>
          <p:cNvPr id="9" name="Title 8"/>
          <p:cNvSpPr>
            <a:spLocks noGrp="1"/>
          </p:cNvSpPr>
          <p:nvPr>
            <p:ph type="title"/>
          </p:nvPr>
        </p:nvSpPr>
        <p:spPr>
          <a:xfrm>
            <a:off x="8261404" y="542282"/>
            <a:ext cx="3383280" cy="1920240"/>
          </a:xfrm>
        </p:spPr>
        <p:txBody>
          <a:bodyPr anchor="b">
            <a:noAutofit/>
          </a:bodyPr>
          <a:lstStyle>
            <a:lvl1pPr>
              <a:lnSpc>
                <a:spcPct val="85000"/>
              </a:lnSpc>
              <a:defRPr sz="400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762000" y="762000"/>
            <a:ext cx="6096000" cy="45720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275982" y="2511813"/>
            <a:ext cx="3398520" cy="3126987"/>
          </a:xfrm>
        </p:spPr>
        <p:txBody>
          <a:bodyPr>
            <a:normAutofit/>
          </a:bodyPr>
          <a:lstStyle>
            <a:lvl1pPr marL="0" marR="0" indent="0" algn="l" defTabSz="914400" rtl="0" eaLnBrk="1" fontAlgn="auto" latinLnBrk="0" hangingPunct="1">
              <a:lnSpc>
                <a:spcPct val="100000"/>
              </a:lnSpc>
              <a:spcBef>
                <a:spcPts val="1200"/>
              </a:spcBef>
              <a:spcAft>
                <a:spcPts val="0"/>
              </a:spcAft>
              <a:buClrTx/>
              <a:buSzTx/>
              <a:buFontTx/>
              <a:buNone/>
              <a:tabLst/>
              <a:defRPr sz="18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l" defTabSz="914400" rtl="0" eaLnBrk="1" fontAlgn="auto" latinLnBrk="0" hangingPunct="1">
              <a:lnSpc>
                <a:spcPct val="100000"/>
              </a:lnSpc>
              <a:spcBef>
                <a:spcPts val="1400"/>
              </a:spcBef>
              <a:spcAft>
                <a:spcPts val="0"/>
              </a:spcAft>
              <a:buClrTx/>
              <a:buSzTx/>
              <a:buFontTx/>
              <a:buNone/>
              <a:tabLst/>
              <a:defRPr/>
            </a:pPr>
            <a:r>
              <a:rPr lang="en-US"/>
              <a:t>Edit Master text styles</a:t>
            </a:r>
          </a:p>
        </p:txBody>
      </p:sp>
      <p:sp>
        <p:nvSpPr>
          <p:cNvPr id="5" name="Date Placeholder 4"/>
          <p:cNvSpPr>
            <a:spLocks noGrp="1"/>
          </p:cNvSpPr>
          <p:nvPr>
            <p:ph type="dt" sz="half" idx="10"/>
          </p:nvPr>
        </p:nvSpPr>
        <p:spPr/>
        <p:txBody>
          <a:bodyPr/>
          <a:lstStyle/>
          <a:p>
            <a:fld id="{B26909E6-F416-47A0-B040-7D1BA9B29541}" type="datetimeFigureOut">
              <a:rPr lang="en-US" smtClean="0"/>
              <a:t>1/20/2023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lvl1pPr>
              <a:defRPr>
                <a:solidFill>
                  <a:srgbClr val="FFFFFF">
                    <a:alpha val="20000"/>
                  </a:srgbClr>
                </a:solidFill>
              </a:defRPr>
            </a:lvl1pPr>
          </a:lstStyle>
          <a:p>
            <a:fld id="{40D180FC-6370-4C8C-BBA0-A83381745948}" type="slidenum">
              <a:rPr lang="en-US" smtClean="0"/>
              <a:t>‹#›</a:t>
            </a:fld>
            <a:endParaRPr lang="en-US"/>
          </a:p>
        </p:txBody>
      </p:sp>
    </p:spTree>
    <p:extLst>
      <p:ext uri="{BB962C8B-B14F-4D97-AF65-F5344CB8AC3E}">
        <p14:creationId xmlns:p14="http://schemas.microsoft.com/office/powerpoint/2010/main" val="288207392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49224" y="5418667"/>
            <a:ext cx="10780776" cy="613283"/>
          </a:xfrm>
        </p:spPr>
        <p:txBody>
          <a:bodyPr anchor="b">
            <a:normAutofit/>
          </a:bodyPr>
          <a:lstStyle>
            <a:lvl1pPr>
              <a:defRPr sz="3200" b="0">
                <a:solidFill>
                  <a:schemeClr val="tx1"/>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0" y="0"/>
            <a:ext cx="12192000" cy="5330952"/>
          </a:xfrm>
          <a:solidFill>
            <a:schemeClr val="accent1">
              <a:lumMod val="20000"/>
              <a:lumOff val="80000"/>
            </a:schemeClr>
          </a:solidFill>
        </p:spPr>
        <p:txBody>
          <a:bodyPr anchor="t"/>
          <a:lstStyle>
            <a:lvl1pPr marL="0" indent="0" algn="ctr">
              <a:spcBef>
                <a:spcPts val="800"/>
              </a:spcBef>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76656" y="5909735"/>
            <a:ext cx="9229344" cy="533400"/>
          </a:xfrm>
        </p:spPr>
        <p:txBody>
          <a:bodyPr>
            <a:normAutofit/>
          </a:bodyPr>
          <a:lstStyle>
            <a:lvl1pPr marL="0" indent="0">
              <a:lnSpc>
                <a:spcPct val="90000"/>
              </a:lnSpc>
              <a:buNone/>
              <a:defRPr sz="1400">
                <a:solidFill>
                  <a:schemeClr val="tx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9" name="Date Placeholder 8"/>
          <p:cNvSpPr>
            <a:spLocks noGrp="1"/>
          </p:cNvSpPr>
          <p:nvPr>
            <p:ph type="dt" sz="half" idx="10"/>
          </p:nvPr>
        </p:nvSpPr>
        <p:spPr/>
        <p:txBody>
          <a:bodyPr/>
          <a:lstStyle/>
          <a:p>
            <a:fld id="{B26909E6-F416-47A0-B040-7D1BA9B29541}" type="datetimeFigureOut">
              <a:rPr lang="en-US" smtClean="0"/>
              <a:t>1/20/2023</a:t>
            </a:fld>
            <a:endParaRPr lang="en-US"/>
          </a:p>
        </p:txBody>
      </p:sp>
      <p:sp>
        <p:nvSpPr>
          <p:cNvPr id="10" name="Footer Placeholder 9"/>
          <p:cNvSpPr>
            <a:spLocks noGrp="1"/>
          </p:cNvSpPr>
          <p:nvPr>
            <p:ph type="ftr" sz="quarter" idx="11"/>
          </p:nvPr>
        </p:nvSpPr>
        <p:spPr/>
        <p:txBody>
          <a:bodyPr/>
          <a:lstStyle/>
          <a:p>
            <a:endParaRPr lang="en-US"/>
          </a:p>
        </p:txBody>
      </p:sp>
      <p:sp>
        <p:nvSpPr>
          <p:cNvPr id="11" name="Slide Number Placeholder 10"/>
          <p:cNvSpPr>
            <a:spLocks noGrp="1"/>
          </p:cNvSpPr>
          <p:nvPr>
            <p:ph type="sldNum" sz="quarter" idx="12"/>
          </p:nvPr>
        </p:nvSpPr>
        <p:spPr/>
        <p:txBody>
          <a:bodyPr/>
          <a:lstStyle/>
          <a:p>
            <a:fld id="{40D180FC-6370-4C8C-BBA0-A83381745948}" type="slidenum">
              <a:rPr lang="en-US" smtClean="0"/>
              <a:t>‹#›</a:t>
            </a:fld>
            <a:endParaRPr lang="en-US"/>
          </a:p>
        </p:txBody>
      </p:sp>
    </p:spTree>
    <p:extLst>
      <p:ext uri="{BB962C8B-B14F-4D97-AF65-F5344CB8AC3E}">
        <p14:creationId xmlns:p14="http://schemas.microsoft.com/office/powerpoint/2010/main" val="292279507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57224" y="499533"/>
            <a:ext cx="10772775" cy="1658198"/>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76656" y="2011680"/>
            <a:ext cx="10753725" cy="3766185"/>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85800" y="6412447"/>
            <a:ext cx="4114800" cy="228600"/>
          </a:xfrm>
          <a:prstGeom prst="rect">
            <a:avLst/>
          </a:prstGeom>
        </p:spPr>
        <p:txBody>
          <a:bodyPr vert="horz" lIns="91440" tIns="45720" rIns="91440" bIns="45720" rtlCol="0" anchor="ctr"/>
          <a:lstStyle>
            <a:lvl1pPr algn="l">
              <a:defRPr sz="950">
                <a:solidFill>
                  <a:schemeClr val="tx1">
                    <a:alpha val="80000"/>
                  </a:schemeClr>
                </a:solidFill>
              </a:defRPr>
            </a:lvl1pPr>
          </a:lstStyle>
          <a:p>
            <a:fld id="{B26909E6-F416-47A0-B040-7D1BA9B29541}" type="datetimeFigureOut">
              <a:rPr lang="en-US" smtClean="0"/>
              <a:t>1/20/2023</a:t>
            </a:fld>
            <a:endParaRPr lang="en-US"/>
          </a:p>
        </p:txBody>
      </p:sp>
      <p:sp>
        <p:nvSpPr>
          <p:cNvPr id="5" name="Footer Placeholder 4"/>
          <p:cNvSpPr>
            <a:spLocks noGrp="1"/>
          </p:cNvSpPr>
          <p:nvPr>
            <p:ph type="ftr" sz="quarter" idx="3"/>
          </p:nvPr>
        </p:nvSpPr>
        <p:spPr>
          <a:xfrm>
            <a:off x="685800" y="6554697"/>
            <a:ext cx="5029200" cy="228600"/>
          </a:xfrm>
          <a:prstGeom prst="rect">
            <a:avLst/>
          </a:prstGeom>
        </p:spPr>
        <p:txBody>
          <a:bodyPr vert="horz" lIns="91440" tIns="45720" rIns="91440" bIns="45720" rtlCol="0" anchor="ctr"/>
          <a:lstStyle>
            <a:lvl1pPr algn="l">
              <a:defRPr sz="950" cap="all" baseline="0">
                <a:solidFill>
                  <a:schemeClr val="tx1">
                    <a:alpha val="80000"/>
                  </a:schemeClr>
                </a:solidFill>
              </a:defRPr>
            </a:lvl1pPr>
          </a:lstStyle>
          <a:p>
            <a:endParaRPr lang="en-US"/>
          </a:p>
        </p:txBody>
      </p:sp>
      <p:sp>
        <p:nvSpPr>
          <p:cNvPr id="6" name="Slide Number Placeholder 5"/>
          <p:cNvSpPr>
            <a:spLocks noGrp="1"/>
          </p:cNvSpPr>
          <p:nvPr>
            <p:ph type="sldNum" sz="quarter" idx="4"/>
          </p:nvPr>
        </p:nvSpPr>
        <p:spPr>
          <a:xfrm>
            <a:off x="8763926" y="5876412"/>
            <a:ext cx="2926080" cy="1397039"/>
          </a:xfrm>
          <a:prstGeom prst="rect">
            <a:avLst/>
          </a:prstGeom>
        </p:spPr>
        <p:txBody>
          <a:bodyPr vert="horz" lIns="91440" tIns="45720" rIns="91440" bIns="45720" rtlCol="0" anchor="b"/>
          <a:lstStyle>
            <a:lvl1pPr algn="r">
              <a:defRPr sz="10300" b="0">
                <a:ln>
                  <a:noFill/>
                </a:ln>
                <a:solidFill>
                  <a:schemeClr val="tx1">
                    <a:alpha val="20000"/>
                  </a:schemeClr>
                </a:solidFill>
                <a:latin typeface="+mj-lt"/>
              </a:defRPr>
            </a:lvl1pPr>
          </a:lstStyle>
          <a:p>
            <a:fld id="{40D180FC-6370-4C8C-BBA0-A83381745948}" type="slidenum">
              <a:rPr lang="en-US" smtClean="0"/>
              <a:t>‹#›</a:t>
            </a:fld>
            <a:endParaRPr lang="en-US"/>
          </a:p>
        </p:txBody>
      </p:sp>
    </p:spTree>
    <p:extLst>
      <p:ext uri="{BB962C8B-B14F-4D97-AF65-F5344CB8AC3E}">
        <p14:creationId xmlns:p14="http://schemas.microsoft.com/office/powerpoint/2010/main" val="1215829015"/>
      </p:ext>
    </p:extLst>
  </p:cSld>
  <p:clrMap bg1="dk1" tx1="lt1" bg2="dk2" tx2="lt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defTabSz="914400" rtl="0" eaLnBrk="1" latinLnBrk="0" hangingPunct="1">
        <a:lnSpc>
          <a:spcPct val="85000"/>
        </a:lnSpc>
        <a:spcBef>
          <a:spcPct val="0"/>
        </a:spcBef>
        <a:buNone/>
        <a:defRPr sz="5400" kern="1200" spc="-12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85000"/>
        </a:lnSpc>
        <a:spcBef>
          <a:spcPts val="1300"/>
        </a:spcBef>
        <a:buFont typeface="Arial" pitchFamily="34" charset="0"/>
        <a:buChar char=" "/>
        <a:defRPr sz="2400" kern="1200">
          <a:solidFill>
            <a:schemeClr val="accent1"/>
          </a:solidFill>
          <a:latin typeface="+mn-lt"/>
          <a:ea typeface="+mn-ea"/>
          <a:cs typeface="+mn-cs"/>
        </a:defRPr>
      </a:lvl1pPr>
      <a:lvl2pPr marL="347472" indent="-342900" algn="l" defTabSz="914400" rtl="0" eaLnBrk="1" latinLnBrk="0" hangingPunct="1">
        <a:lnSpc>
          <a:spcPct val="85000"/>
        </a:lnSpc>
        <a:spcBef>
          <a:spcPts val="600"/>
        </a:spcBef>
        <a:buFont typeface="Arial" pitchFamily="34" charset="0"/>
        <a:buChar char=" "/>
        <a:defRPr sz="2400" kern="1200">
          <a:solidFill>
            <a:schemeClr val="tx1">
              <a:lumMod val="75000"/>
              <a:lumOff val="25000"/>
            </a:schemeClr>
          </a:solidFill>
          <a:latin typeface="+mn-lt"/>
          <a:ea typeface="+mn-ea"/>
          <a:cs typeface="+mn-cs"/>
        </a:defRPr>
      </a:lvl2pPr>
      <a:lvl3pPr marL="548640" indent="-548640" algn="l" defTabSz="914400" rtl="0" eaLnBrk="1" latinLnBrk="0" hangingPunct="1">
        <a:lnSpc>
          <a:spcPct val="85000"/>
        </a:lnSpc>
        <a:spcBef>
          <a:spcPts val="600"/>
        </a:spcBef>
        <a:buFont typeface="Arial" pitchFamily="34" charset="0"/>
        <a:buChar char=" "/>
        <a:defRPr sz="2000" i="1" kern="1200">
          <a:solidFill>
            <a:schemeClr val="tx1">
              <a:lumMod val="65000"/>
              <a:lumOff val="35000"/>
            </a:schemeClr>
          </a:solidFill>
          <a:latin typeface="+mn-lt"/>
          <a:ea typeface="+mn-ea"/>
          <a:cs typeface="+mn-cs"/>
        </a:defRPr>
      </a:lvl3pPr>
      <a:lvl4pPr marL="822960" indent="-822960" algn="l" defTabSz="914400" rtl="0" eaLnBrk="1" latinLnBrk="0" hangingPunct="1">
        <a:lnSpc>
          <a:spcPct val="85000"/>
        </a:lnSpc>
        <a:spcBef>
          <a:spcPts val="600"/>
        </a:spcBef>
        <a:buFont typeface="Arial" pitchFamily="34" charset="0"/>
        <a:buChar char=" "/>
        <a:defRPr sz="1800" kern="1200">
          <a:solidFill>
            <a:schemeClr val="tx1">
              <a:lumMod val="65000"/>
              <a:lumOff val="35000"/>
            </a:schemeClr>
          </a:solidFill>
          <a:latin typeface="+mn-lt"/>
          <a:ea typeface="+mn-ea"/>
          <a:cs typeface="+mn-cs"/>
        </a:defRPr>
      </a:lvl4pPr>
      <a:lvl5pPr marL="1097280" indent="-1097280" algn="l" defTabSz="914400" rtl="0" eaLnBrk="1" latinLnBrk="0" hangingPunct="1">
        <a:lnSpc>
          <a:spcPct val="85000"/>
        </a:lnSpc>
        <a:spcBef>
          <a:spcPts val="600"/>
        </a:spcBef>
        <a:buFont typeface="Arial" pitchFamily="34" charset="0"/>
        <a:buChar char=" "/>
        <a:defRPr sz="1800" kern="1200">
          <a:solidFill>
            <a:schemeClr val="tx1">
              <a:lumMod val="65000"/>
              <a:lumOff val="35000"/>
            </a:schemeClr>
          </a:solidFill>
          <a:latin typeface="+mn-lt"/>
          <a:ea typeface="+mn-ea"/>
          <a:cs typeface="+mn-cs"/>
        </a:defRPr>
      </a:lvl5pPr>
      <a:lvl6pPr marL="1200000" indent="-228600" algn="l" defTabSz="914400" rtl="0" eaLnBrk="1" latinLnBrk="0" hangingPunct="1">
        <a:lnSpc>
          <a:spcPct val="85000"/>
        </a:lnSpc>
        <a:spcBef>
          <a:spcPts val="600"/>
        </a:spcBef>
        <a:buFont typeface="Arial" pitchFamily="34" charset="0"/>
        <a:buChar char=" "/>
        <a:defRPr sz="1800" kern="1200">
          <a:solidFill>
            <a:schemeClr val="tx1">
              <a:lumMod val="65000"/>
              <a:lumOff val="35000"/>
            </a:schemeClr>
          </a:solidFill>
          <a:latin typeface="+mn-lt"/>
          <a:ea typeface="+mn-ea"/>
          <a:cs typeface="+mn-cs"/>
        </a:defRPr>
      </a:lvl6pPr>
      <a:lvl7pPr marL="1400000" indent="-228600" algn="l" defTabSz="914400" rtl="0" eaLnBrk="1" latinLnBrk="0" hangingPunct="1">
        <a:lnSpc>
          <a:spcPct val="85000"/>
        </a:lnSpc>
        <a:spcBef>
          <a:spcPts val="600"/>
        </a:spcBef>
        <a:buFont typeface="Arial" pitchFamily="34" charset="0"/>
        <a:buChar char=" "/>
        <a:defRPr sz="1800" kern="1200">
          <a:solidFill>
            <a:schemeClr val="tx1">
              <a:lumMod val="65000"/>
              <a:lumOff val="35000"/>
            </a:schemeClr>
          </a:solidFill>
          <a:latin typeface="+mn-lt"/>
          <a:ea typeface="+mn-ea"/>
          <a:cs typeface="+mn-cs"/>
        </a:defRPr>
      </a:lvl7pPr>
      <a:lvl8pPr marL="1600000" indent="-228600" algn="l" defTabSz="914400" rtl="0" eaLnBrk="1" latinLnBrk="0" hangingPunct="1">
        <a:lnSpc>
          <a:spcPct val="85000"/>
        </a:lnSpc>
        <a:spcBef>
          <a:spcPts val="600"/>
        </a:spcBef>
        <a:buFont typeface="Arial" pitchFamily="34" charset="0"/>
        <a:buChar char=" "/>
        <a:defRPr sz="1800" kern="1200">
          <a:solidFill>
            <a:schemeClr val="tx1">
              <a:lumMod val="65000"/>
              <a:lumOff val="35000"/>
            </a:schemeClr>
          </a:solidFill>
          <a:latin typeface="+mn-lt"/>
          <a:ea typeface="+mn-ea"/>
          <a:cs typeface="+mn-cs"/>
        </a:defRPr>
      </a:lvl8pPr>
      <a:lvl9pPr marL="1800000" indent="-228600" algn="l" defTabSz="914400" rtl="0" eaLnBrk="1" latinLnBrk="0" hangingPunct="1">
        <a:lnSpc>
          <a:spcPct val="85000"/>
        </a:lnSpc>
        <a:spcBef>
          <a:spcPts val="600"/>
        </a:spcBef>
        <a:buFont typeface="Arial" pitchFamily="34" charset="0"/>
        <a:buChar char=" "/>
        <a:defRPr sz="1800" kern="1200">
          <a:solidFill>
            <a:schemeClr val="tx1">
              <a:lumMod val="65000"/>
              <a:lumOff val="3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4.xml"/><Relationship Id="rId5" Type="http://schemas.openxmlformats.org/officeDocument/2006/relationships/image" Target="../media/image4.jpeg"/><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4.xml"/><Relationship Id="rId5" Type="http://schemas.openxmlformats.org/officeDocument/2006/relationships/image" Target="../media/image4.jpeg"/><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4.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 Id="rId9" Type="http://schemas.openxmlformats.org/officeDocument/2006/relationships/image" Target="../media/image12.png"/></Relationships>
</file>

<file path=ppt/slides/_rels/slide6.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10.png"/><Relationship Id="rId7" Type="http://schemas.openxmlformats.org/officeDocument/2006/relationships/image" Target="../media/image15.jpg"/><Relationship Id="rId2" Type="http://schemas.openxmlformats.org/officeDocument/2006/relationships/notesSlide" Target="../notesSlides/notesSlide6.xml"/><Relationship Id="rId1" Type="http://schemas.openxmlformats.org/officeDocument/2006/relationships/slideLayout" Target="../slideLayouts/slideLayout4.xml"/><Relationship Id="rId6" Type="http://schemas.openxmlformats.org/officeDocument/2006/relationships/image" Target="../media/image11.png"/><Relationship Id="rId11" Type="http://schemas.openxmlformats.org/officeDocument/2006/relationships/image" Target="../media/image18.jpg"/><Relationship Id="rId5" Type="http://schemas.openxmlformats.org/officeDocument/2006/relationships/image" Target="../media/image14.png"/><Relationship Id="rId10" Type="http://schemas.openxmlformats.org/officeDocument/2006/relationships/image" Target="../media/image17.png"/><Relationship Id="rId4" Type="http://schemas.openxmlformats.org/officeDocument/2006/relationships/image" Target="../media/image13.jpg"/><Relationship Id="rId9" Type="http://schemas.microsoft.com/office/2007/relationships/hdphoto" Target="../media/hdphoto1.wdp"/></Relationships>
</file>

<file path=ppt/slides/_rels/slide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pic>
        <p:nvPicPr>
          <p:cNvPr id="5" name="Picture 4" descr="A picture containing person&#10;&#10;Description automatically generated">
            <a:extLst>
              <a:ext uri="{FF2B5EF4-FFF2-40B4-BE49-F238E27FC236}">
                <a16:creationId xmlns:a16="http://schemas.microsoft.com/office/drawing/2014/main" id="{A943EED6-2A57-4932-B410-A26F4CD7F81F}"/>
              </a:ext>
            </a:extLst>
          </p:cNvPr>
          <p:cNvPicPr>
            <a:picLocks noChangeAspect="1"/>
          </p:cNvPicPr>
          <p:nvPr/>
        </p:nvPicPr>
        <p:blipFill rotWithShape="1">
          <a:blip r:embed="rId3">
            <a:extLst>
              <a:ext uri="{28A0092B-C50C-407E-A947-70E740481C1C}">
                <a14:useLocalDpi xmlns:a14="http://schemas.microsoft.com/office/drawing/2010/main" val="0"/>
              </a:ext>
            </a:extLst>
          </a:blip>
          <a:srcRect t="15899" r="9091" b="22491"/>
          <a:stretch/>
        </p:blipFill>
        <p:spPr>
          <a:xfrm>
            <a:off x="20" y="10"/>
            <a:ext cx="12191980" cy="6857990"/>
          </a:xfrm>
          <a:prstGeom prst="rect">
            <a:avLst/>
          </a:prstGeom>
        </p:spPr>
      </p:pic>
      <p:sp>
        <p:nvSpPr>
          <p:cNvPr id="16" name="Rectangle 15">
            <a:extLst>
              <a:ext uri="{FF2B5EF4-FFF2-40B4-BE49-F238E27FC236}">
                <a16:creationId xmlns:a16="http://schemas.microsoft.com/office/drawing/2014/main" id="{F78FA41B-9A77-4FFE-A10F-9443EFDE609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265037"/>
            <a:ext cx="7534631" cy="2628694"/>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Light" panose="020F0302020204030204"/>
              <a:ea typeface="+mn-ea"/>
              <a:cs typeface="+mn-cs"/>
            </a:endParaRPr>
          </a:p>
        </p:txBody>
      </p:sp>
      <p:sp>
        <p:nvSpPr>
          <p:cNvPr id="2" name="Title 1">
            <a:extLst>
              <a:ext uri="{FF2B5EF4-FFF2-40B4-BE49-F238E27FC236}">
                <a16:creationId xmlns:a16="http://schemas.microsoft.com/office/drawing/2014/main" id="{5A55B3B8-0130-421F-BACE-46215A4AE44D}"/>
              </a:ext>
            </a:extLst>
          </p:cNvPr>
          <p:cNvSpPr>
            <a:spLocks noGrp="1"/>
          </p:cNvSpPr>
          <p:nvPr>
            <p:ph type="ctrTitle"/>
          </p:nvPr>
        </p:nvSpPr>
        <p:spPr>
          <a:xfrm>
            <a:off x="603504" y="2477347"/>
            <a:ext cx="6766928" cy="1645920"/>
          </a:xfrm>
        </p:spPr>
        <p:txBody>
          <a:bodyPr>
            <a:normAutofit/>
          </a:bodyPr>
          <a:lstStyle/>
          <a:p>
            <a:r>
              <a:rPr lang="en-US" sz="5400" b="1" dirty="0">
                <a:cs typeface="Calibri" panose="020F0502020204030204" pitchFamily="34" charset="0"/>
              </a:rPr>
              <a:t>Responsibilities when emptying containers</a:t>
            </a:r>
            <a:endParaRPr lang="en-US" sz="5400" b="1" dirty="0"/>
          </a:p>
        </p:txBody>
      </p:sp>
    </p:spTree>
    <p:extLst>
      <p:ext uri="{BB962C8B-B14F-4D97-AF65-F5344CB8AC3E}">
        <p14:creationId xmlns:p14="http://schemas.microsoft.com/office/powerpoint/2010/main" val="324037129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grpSp>
        <p:nvGrpSpPr>
          <p:cNvPr id="15" name="Group 14">
            <a:extLst>
              <a:ext uri="{FF2B5EF4-FFF2-40B4-BE49-F238E27FC236}">
                <a16:creationId xmlns:a16="http://schemas.microsoft.com/office/drawing/2014/main" id="{70DAF24D-BF61-453C-AB85-6EC599B2FCF7}"/>
              </a:ext>
            </a:extLst>
          </p:cNvPr>
          <p:cNvGrpSpPr/>
          <p:nvPr/>
        </p:nvGrpSpPr>
        <p:grpSpPr>
          <a:xfrm>
            <a:off x="9869972" y="1985828"/>
            <a:ext cx="1127881" cy="1427697"/>
            <a:chOff x="9869972" y="1985828"/>
            <a:chExt cx="1127881" cy="1427697"/>
          </a:xfrm>
        </p:grpSpPr>
        <p:pic>
          <p:nvPicPr>
            <p:cNvPr id="10" name="Picture 9">
              <a:extLst>
                <a:ext uri="{FF2B5EF4-FFF2-40B4-BE49-F238E27FC236}">
                  <a16:creationId xmlns:a16="http://schemas.microsoft.com/office/drawing/2014/main" id="{AAD3AE3C-9086-4099-88EC-7CC1A2DB245B}"/>
                </a:ext>
              </a:extLst>
            </p:cNvPr>
            <p:cNvPicPr>
              <a:picLocks noChangeAspect="1"/>
            </p:cNvPicPr>
            <p:nvPr/>
          </p:nvPicPr>
          <p:blipFill>
            <a:blip r:embed="rId3"/>
            <a:stretch>
              <a:fillRect/>
            </a:stretch>
          </p:blipFill>
          <p:spPr>
            <a:xfrm>
              <a:off x="9869972" y="1985828"/>
              <a:ext cx="1127881" cy="1427697"/>
            </a:xfrm>
            <a:prstGeom prst="rect">
              <a:avLst/>
            </a:prstGeom>
          </p:spPr>
        </p:pic>
        <p:cxnSp>
          <p:nvCxnSpPr>
            <p:cNvPr id="12" name="Straight Connector 11">
              <a:extLst>
                <a:ext uri="{FF2B5EF4-FFF2-40B4-BE49-F238E27FC236}">
                  <a16:creationId xmlns:a16="http://schemas.microsoft.com/office/drawing/2014/main" id="{8BF04495-A192-4D63-84B4-3132CAAE040F}"/>
                </a:ext>
              </a:extLst>
            </p:cNvPr>
            <p:cNvCxnSpPr>
              <a:cxnSpLocks/>
            </p:cNvCxnSpPr>
            <p:nvPr/>
          </p:nvCxnSpPr>
          <p:spPr>
            <a:xfrm flipH="1">
              <a:off x="10141527" y="1985828"/>
              <a:ext cx="609742" cy="1413979"/>
            </a:xfrm>
            <a:prstGeom prst="line">
              <a:avLst/>
            </a:prstGeom>
            <a:ln w="76200">
              <a:solidFill>
                <a:srgbClr val="FF0000"/>
              </a:solidFill>
            </a:ln>
          </p:spPr>
          <p:style>
            <a:lnRef idx="1">
              <a:schemeClr val="accent1"/>
            </a:lnRef>
            <a:fillRef idx="0">
              <a:schemeClr val="accent1"/>
            </a:fillRef>
            <a:effectRef idx="0">
              <a:schemeClr val="accent1"/>
            </a:effectRef>
            <a:fontRef idx="minor">
              <a:schemeClr val="tx1"/>
            </a:fontRef>
          </p:style>
        </p:cxnSp>
      </p:grpSp>
      <p:sp>
        <p:nvSpPr>
          <p:cNvPr id="2" name="Title 1">
            <a:extLst>
              <a:ext uri="{FF2B5EF4-FFF2-40B4-BE49-F238E27FC236}">
                <a16:creationId xmlns:a16="http://schemas.microsoft.com/office/drawing/2014/main" id="{AF735015-D16F-41B2-B186-4CCF80052B4C}"/>
              </a:ext>
            </a:extLst>
          </p:cNvPr>
          <p:cNvSpPr>
            <a:spLocks noGrp="1"/>
          </p:cNvSpPr>
          <p:nvPr>
            <p:ph type="title"/>
          </p:nvPr>
        </p:nvSpPr>
        <p:spPr>
          <a:xfrm>
            <a:off x="0" y="0"/>
            <a:ext cx="12192000" cy="1402080"/>
          </a:xfrm>
        </p:spPr>
        <p:txBody>
          <a:bodyPr vert="horz" lIns="91440" tIns="45720" rIns="91440" bIns="45720" rtlCol="0" anchor="ctr">
            <a:normAutofit/>
          </a:bodyPr>
          <a:lstStyle/>
          <a:p>
            <a:r>
              <a:rPr lang="en-US" sz="5400" b="1" dirty="0">
                <a:solidFill>
                  <a:schemeClr val="bg1">
                    <a:lumMod val="75000"/>
                  </a:schemeClr>
                </a:solidFill>
                <a:latin typeface="Calibri" panose="020F0502020204030204" pitchFamily="34" charset="0"/>
                <a:cs typeface="Calibri" panose="020F0502020204030204" pitchFamily="34" charset="0"/>
              </a:rPr>
              <a:t>Help Us Recycle Right</a:t>
            </a:r>
          </a:p>
        </p:txBody>
      </p:sp>
      <p:sp>
        <p:nvSpPr>
          <p:cNvPr id="17" name="Rectangle 16">
            <a:extLst>
              <a:ext uri="{FF2B5EF4-FFF2-40B4-BE49-F238E27FC236}">
                <a16:creationId xmlns:a16="http://schemas.microsoft.com/office/drawing/2014/main" id="{A60050C0-6C41-4BB2-8230-850344C3EE84}"/>
              </a:ext>
            </a:extLst>
          </p:cNvPr>
          <p:cNvSpPr/>
          <p:nvPr/>
        </p:nvSpPr>
        <p:spPr>
          <a:xfrm>
            <a:off x="248164" y="1238498"/>
            <a:ext cx="11695672" cy="922811"/>
          </a:xfrm>
          <a:prstGeom prst="rect">
            <a:avLst/>
          </a:prstGeom>
        </p:spPr>
        <p:txBody>
          <a:bodyPr vert="horz" lIns="91440" tIns="45720" rIns="91440" bIns="45720" rtlCol="0">
            <a:noAutofit/>
          </a:bodyPr>
          <a:lstStyle/>
          <a:p>
            <a:pPr marL="0" marR="0" lvl="0" indent="0" algn="l" defTabSz="914400" rtl="0" eaLnBrk="1" fontAlgn="auto" latinLnBrk="0" hangingPunct="1">
              <a:lnSpc>
                <a:spcPct val="85000"/>
              </a:lnSpc>
              <a:spcBef>
                <a:spcPts val="0"/>
              </a:spcBef>
              <a:spcAft>
                <a:spcPts val="600"/>
              </a:spcAft>
              <a:buClrTx/>
              <a:buSzTx/>
              <a:buFontTx/>
              <a:buNone/>
              <a:tabLst/>
              <a:defRPr/>
            </a:pPr>
            <a:r>
              <a:rPr kumimoji="0" lang="en-US" sz="3200" b="1" i="0" u="none" strike="noStrike" kern="1200" cap="none" spc="0" normalizeH="0" baseline="0" noProof="0" dirty="0">
                <a:ln>
                  <a:noFill/>
                </a:ln>
                <a:solidFill>
                  <a:srgbClr val="1CADE4">
                    <a:lumMod val="75000"/>
                  </a:srgbClr>
                </a:solidFill>
                <a:effectLst/>
                <a:uLnTx/>
                <a:uFillTx/>
                <a:latin typeface="Calibri" panose="020F0502020204030204" pitchFamily="34" charset="0"/>
                <a:ea typeface="+mn-ea"/>
                <a:cs typeface="Calibri" panose="020F0502020204030204" pitchFamily="34" charset="0"/>
              </a:rPr>
              <a:t>KEEP RECYCING CLEAN</a:t>
            </a:r>
            <a:endParaRPr kumimoji="0" lang="en-US" sz="3200" b="1"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endParaRPr>
          </a:p>
          <a:p>
            <a:pPr marL="342900" marR="0" lvl="0" indent="-342900" algn="l" defTabSz="914400" rtl="0" eaLnBrk="1" fontAlgn="auto" latinLnBrk="0" hangingPunct="1">
              <a:lnSpc>
                <a:spcPct val="85000"/>
              </a:lnSpc>
              <a:spcBef>
                <a:spcPts val="0"/>
              </a:spcBef>
              <a:spcAft>
                <a:spcPts val="600"/>
              </a:spcAft>
              <a:buClrTx/>
              <a:buSzPts val="1000"/>
              <a:buFont typeface="Arial" pitchFamily="34" charset="0"/>
              <a:buChar char=" "/>
              <a:tabLst>
                <a:tab pos="457200" algn="l"/>
              </a:tabLst>
              <a:defRPr/>
            </a:pPr>
            <a:endParaRPr kumimoji="0" lang="en-US" sz="1800" b="0" i="0" u="none" strike="noStrike" kern="1200" cap="none" spc="0" normalizeH="0" baseline="0" noProof="0" dirty="0">
              <a:ln>
                <a:noFill/>
              </a:ln>
              <a:solidFill>
                <a:prstClr val="white"/>
              </a:solidFill>
              <a:effectLst/>
              <a:uLnTx/>
              <a:uFillTx/>
              <a:latin typeface="Calibri Light" panose="020F0302020204030204"/>
              <a:ea typeface="+mn-ea"/>
              <a:cs typeface="+mn-cs"/>
            </a:endParaRPr>
          </a:p>
        </p:txBody>
      </p:sp>
      <p:pic>
        <p:nvPicPr>
          <p:cNvPr id="4" name="Picture 3">
            <a:extLst>
              <a:ext uri="{FF2B5EF4-FFF2-40B4-BE49-F238E27FC236}">
                <a16:creationId xmlns:a16="http://schemas.microsoft.com/office/drawing/2014/main" id="{BD25D1C1-45D9-4894-BEBD-C26A9FEDFC10}"/>
              </a:ext>
            </a:extLst>
          </p:cNvPr>
          <p:cNvPicPr>
            <a:picLocks noChangeAspect="1"/>
          </p:cNvPicPr>
          <p:nvPr/>
        </p:nvPicPr>
        <p:blipFill>
          <a:blip r:embed="rId4"/>
          <a:stretch>
            <a:fillRect/>
          </a:stretch>
        </p:blipFill>
        <p:spPr>
          <a:xfrm>
            <a:off x="8923990" y="3523785"/>
            <a:ext cx="3019846" cy="3334215"/>
          </a:xfrm>
          <a:prstGeom prst="rect">
            <a:avLst/>
          </a:prstGeom>
        </p:spPr>
      </p:pic>
      <p:sp>
        <p:nvSpPr>
          <p:cNvPr id="6" name="Rectangle 5">
            <a:extLst>
              <a:ext uri="{FF2B5EF4-FFF2-40B4-BE49-F238E27FC236}">
                <a16:creationId xmlns:a16="http://schemas.microsoft.com/office/drawing/2014/main" id="{E73E1E55-3ED2-4E59-86FF-2A1CF50BF746}"/>
              </a:ext>
            </a:extLst>
          </p:cNvPr>
          <p:cNvSpPr/>
          <p:nvPr/>
        </p:nvSpPr>
        <p:spPr>
          <a:xfrm>
            <a:off x="248164" y="1907722"/>
            <a:ext cx="8427662" cy="4659334"/>
          </a:xfrm>
          <a:prstGeom prst="rect">
            <a:avLst/>
          </a:prstGeom>
        </p:spPr>
        <p:txBody>
          <a:bodyPr vert="horz" lIns="91440" tIns="45720" rIns="91440" bIns="45720" rtlCol="0">
            <a:noAutofit/>
          </a:bodyPr>
          <a:lstStyle/>
          <a:p>
            <a:pPr marL="514350" marR="0" lvl="0" indent="-514350" algn="l" defTabSz="914400" rtl="0" eaLnBrk="1" fontAlgn="auto" latinLnBrk="0" hangingPunct="1">
              <a:lnSpc>
                <a:spcPct val="85000"/>
              </a:lnSpc>
              <a:spcBef>
                <a:spcPts val="0"/>
              </a:spcBef>
              <a:spcAft>
                <a:spcPts val="600"/>
              </a:spcAft>
              <a:buClrTx/>
              <a:buSzTx/>
              <a:buFontTx/>
              <a:buAutoNum type="arabicPeriod"/>
              <a:tabLst/>
              <a:defRPr/>
            </a:pPr>
            <a:r>
              <a:rPr lang="en-US" sz="3200" b="1" dirty="0">
                <a:solidFill>
                  <a:srgbClr val="000000"/>
                </a:solidFill>
                <a:latin typeface="Calibri" panose="020F0502020204030204" pitchFamily="34" charset="0"/>
                <a:cs typeface="Calibri" panose="020F0502020204030204" pitchFamily="34" charset="0"/>
              </a:rPr>
              <a:t>Do not put recycling in the trash</a:t>
            </a:r>
          </a:p>
          <a:p>
            <a:pPr marL="971550" lvl="1" indent="-514350" defTabSz="914400">
              <a:lnSpc>
                <a:spcPct val="85000"/>
              </a:lnSpc>
              <a:spcAft>
                <a:spcPts val="600"/>
              </a:spcAft>
              <a:buFont typeface="Arial" panose="020B0604020202020204" pitchFamily="34" charset="0"/>
              <a:buChar char="•"/>
              <a:defRPr/>
            </a:pPr>
            <a:r>
              <a:rPr lang="en-US" sz="3000" dirty="0">
                <a:solidFill>
                  <a:srgbClr val="DFE3E5">
                    <a:lumMod val="10000"/>
                  </a:srgbClr>
                </a:solidFill>
                <a:latin typeface="Calibri" panose="020F0502020204030204" pitchFamily="34" charset="0"/>
                <a:cs typeface="Calibri" panose="020F0502020204030204" pitchFamily="34" charset="0"/>
              </a:rPr>
              <a:t>Collect and keep trash and recycling separate</a:t>
            </a:r>
          </a:p>
          <a:p>
            <a:pPr lvl="1" defTabSz="914400">
              <a:lnSpc>
                <a:spcPct val="85000"/>
              </a:lnSpc>
              <a:spcAft>
                <a:spcPts val="600"/>
              </a:spcAft>
              <a:defRPr/>
            </a:pPr>
            <a:endParaRPr lang="en-US" sz="3000" dirty="0">
              <a:solidFill>
                <a:srgbClr val="DFE3E5">
                  <a:lumMod val="10000"/>
                </a:srgbClr>
              </a:solidFill>
              <a:latin typeface="Calibri" panose="020F0502020204030204" pitchFamily="34" charset="0"/>
              <a:cs typeface="Calibri" panose="020F0502020204030204" pitchFamily="34" charset="0"/>
            </a:endParaRPr>
          </a:p>
          <a:p>
            <a:pPr marL="522288" marR="0" lvl="0" indent="-522288" algn="l" defTabSz="914400" rtl="0" eaLnBrk="1" fontAlgn="auto" latinLnBrk="0" hangingPunct="1">
              <a:lnSpc>
                <a:spcPct val="85000"/>
              </a:lnSpc>
              <a:spcBef>
                <a:spcPts val="0"/>
              </a:spcBef>
              <a:spcAft>
                <a:spcPts val="600"/>
              </a:spcAft>
              <a:buClrTx/>
              <a:buSzTx/>
              <a:buFont typeface="+mj-lt"/>
              <a:buAutoNum type="arabicPeriod"/>
              <a:tabLst/>
              <a:defRPr/>
            </a:pPr>
            <a:r>
              <a:rPr kumimoji="0" lang="en-US" sz="3200" b="1"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Place only recyclables into the recycling dumpster or cart.  Do not put plastic bags in the recycling. </a:t>
            </a:r>
            <a:r>
              <a:rPr kumimoji="0" lang="en-US" sz="3200"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(recyclables must be loose)</a:t>
            </a:r>
          </a:p>
          <a:p>
            <a:pPr marL="914400" marR="0" lvl="1" indent="-4572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3000" b="0" i="0" u="none" strike="noStrike" kern="1200" cap="none" spc="0" normalizeH="0" baseline="0" noProof="0" dirty="0">
                <a:ln>
                  <a:noFill/>
                </a:ln>
                <a:solidFill>
                  <a:srgbClr val="DFE3E5">
                    <a:lumMod val="10000"/>
                  </a:srgbClr>
                </a:solidFill>
                <a:effectLst/>
                <a:uLnTx/>
                <a:uFillTx/>
                <a:latin typeface="Calibri" panose="020F0502020204030204" pitchFamily="34" charset="0"/>
                <a:ea typeface="+mn-ea"/>
                <a:cs typeface="Calibri" panose="020F0502020204030204" pitchFamily="34" charset="0"/>
              </a:rPr>
              <a:t>Open bags with recyclables</a:t>
            </a:r>
          </a:p>
          <a:p>
            <a:pPr marL="914400" marR="0" lvl="1" indent="-4572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3000" b="0" i="0" u="none" strike="noStrike" kern="1200" cap="none" spc="0" normalizeH="0" baseline="0" noProof="0" dirty="0">
                <a:ln>
                  <a:noFill/>
                </a:ln>
                <a:solidFill>
                  <a:srgbClr val="DFE3E5">
                    <a:lumMod val="10000"/>
                  </a:srgbClr>
                </a:solidFill>
                <a:effectLst/>
                <a:uLnTx/>
                <a:uFillTx/>
                <a:latin typeface="Calibri" panose="020F0502020204030204" pitchFamily="34" charset="0"/>
                <a:ea typeface="+mn-ea"/>
                <a:cs typeface="Calibri" panose="020F0502020204030204" pitchFamily="34" charset="0"/>
              </a:rPr>
              <a:t>Empty recyclables out of the plastic bags into the recycling cart or dumpster</a:t>
            </a:r>
          </a:p>
          <a:p>
            <a:pPr marL="914400" marR="0" lvl="1" indent="-4572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3000" b="0" i="0" u="none" strike="noStrike" kern="1200" cap="none" spc="0" normalizeH="0" baseline="0" noProof="0" dirty="0">
                <a:ln>
                  <a:noFill/>
                </a:ln>
                <a:solidFill>
                  <a:srgbClr val="DFE3E5">
                    <a:lumMod val="10000"/>
                  </a:srgbClr>
                </a:solidFill>
                <a:effectLst/>
                <a:uLnTx/>
                <a:uFillTx/>
                <a:latin typeface="Calibri" panose="020F0502020204030204" pitchFamily="34" charset="0"/>
                <a:ea typeface="+mn-ea"/>
                <a:cs typeface="Calibri" panose="020F0502020204030204" pitchFamily="34" charset="0"/>
              </a:rPr>
              <a:t>Place empty bags in the trash or reuse the bag</a:t>
            </a:r>
          </a:p>
          <a:p>
            <a:pPr marL="342900" marR="0" lvl="0" indent="-342900" algn="l" defTabSz="914400" rtl="0" eaLnBrk="1" fontAlgn="auto" latinLnBrk="0" hangingPunct="1">
              <a:lnSpc>
                <a:spcPct val="85000"/>
              </a:lnSpc>
              <a:spcBef>
                <a:spcPts val="0"/>
              </a:spcBef>
              <a:spcAft>
                <a:spcPts val="600"/>
              </a:spcAft>
              <a:buClrTx/>
              <a:buSzPts val="1000"/>
              <a:buFont typeface="Arial" pitchFamily="34" charset="0"/>
              <a:buChar char=" "/>
              <a:tabLst>
                <a:tab pos="457200" algn="l"/>
              </a:tabLst>
              <a:defRPr/>
            </a:pPr>
            <a:endParaRPr kumimoji="0" lang="en-US" sz="1800" b="0" i="0" u="none" strike="noStrike" kern="1200" cap="none" spc="0" normalizeH="0" baseline="0" noProof="0" dirty="0">
              <a:ln>
                <a:noFill/>
              </a:ln>
              <a:solidFill>
                <a:prstClr val="white"/>
              </a:solidFill>
              <a:effectLst/>
              <a:uLnTx/>
              <a:uFillTx/>
              <a:latin typeface="Calibri Light" panose="020F0302020204030204"/>
              <a:ea typeface="+mn-ea"/>
              <a:cs typeface="+mn-cs"/>
            </a:endParaRPr>
          </a:p>
        </p:txBody>
      </p:sp>
      <p:pic>
        <p:nvPicPr>
          <p:cNvPr id="8" name="Picture 7">
            <a:extLst>
              <a:ext uri="{FF2B5EF4-FFF2-40B4-BE49-F238E27FC236}">
                <a16:creationId xmlns:a16="http://schemas.microsoft.com/office/drawing/2014/main" id="{AEC7DB93-DBF7-488D-8D13-27D374E3F94F}"/>
              </a:ext>
            </a:extLst>
          </p:cNvPr>
          <p:cNvPicPr/>
          <p:nvPr/>
        </p:nvPicPr>
        <p:blipFill>
          <a:blip r:embed="rId5" cstate="print">
            <a:extLst>
              <a:ext uri="{28A0092B-C50C-407E-A947-70E740481C1C}">
                <a14:useLocalDpi xmlns:a14="http://schemas.microsoft.com/office/drawing/2010/main" val="0"/>
              </a:ext>
            </a:extLst>
          </a:blip>
          <a:stretch>
            <a:fillRect/>
          </a:stretch>
        </p:blipFill>
        <p:spPr>
          <a:xfrm>
            <a:off x="10141527" y="4821382"/>
            <a:ext cx="602674" cy="775517"/>
          </a:xfrm>
          <a:prstGeom prst="rect">
            <a:avLst/>
          </a:prstGeom>
          <a:ln>
            <a:solidFill>
              <a:schemeClr val="accent1"/>
            </a:solidFill>
          </a:ln>
        </p:spPr>
      </p:pic>
      <p:sp>
        <p:nvSpPr>
          <p:cNvPr id="11" name="Oval 10">
            <a:extLst>
              <a:ext uri="{FF2B5EF4-FFF2-40B4-BE49-F238E27FC236}">
                <a16:creationId xmlns:a16="http://schemas.microsoft.com/office/drawing/2014/main" id="{79351BDF-6475-4C65-B7B5-8C07C34923C6}"/>
              </a:ext>
            </a:extLst>
          </p:cNvPr>
          <p:cNvSpPr/>
          <p:nvPr/>
        </p:nvSpPr>
        <p:spPr>
          <a:xfrm>
            <a:off x="9590825" y="1907722"/>
            <a:ext cx="1704077" cy="1606362"/>
          </a:xfrm>
          <a:prstGeom prst="ellipse">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5024616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grpSp>
        <p:nvGrpSpPr>
          <p:cNvPr id="15" name="Group 14">
            <a:extLst>
              <a:ext uri="{FF2B5EF4-FFF2-40B4-BE49-F238E27FC236}">
                <a16:creationId xmlns:a16="http://schemas.microsoft.com/office/drawing/2014/main" id="{70DAF24D-BF61-453C-AB85-6EC599B2FCF7}"/>
              </a:ext>
            </a:extLst>
          </p:cNvPr>
          <p:cNvGrpSpPr/>
          <p:nvPr/>
        </p:nvGrpSpPr>
        <p:grpSpPr>
          <a:xfrm>
            <a:off x="9869972" y="1985828"/>
            <a:ext cx="1127881" cy="1427697"/>
            <a:chOff x="9869972" y="1985828"/>
            <a:chExt cx="1127881" cy="1427697"/>
          </a:xfrm>
        </p:grpSpPr>
        <p:pic>
          <p:nvPicPr>
            <p:cNvPr id="10" name="Picture 9">
              <a:extLst>
                <a:ext uri="{FF2B5EF4-FFF2-40B4-BE49-F238E27FC236}">
                  <a16:creationId xmlns:a16="http://schemas.microsoft.com/office/drawing/2014/main" id="{AAD3AE3C-9086-4099-88EC-7CC1A2DB245B}"/>
                </a:ext>
              </a:extLst>
            </p:cNvPr>
            <p:cNvPicPr>
              <a:picLocks noChangeAspect="1"/>
            </p:cNvPicPr>
            <p:nvPr/>
          </p:nvPicPr>
          <p:blipFill>
            <a:blip r:embed="rId3"/>
            <a:stretch>
              <a:fillRect/>
            </a:stretch>
          </p:blipFill>
          <p:spPr>
            <a:xfrm>
              <a:off x="9869972" y="1985828"/>
              <a:ext cx="1127881" cy="1427697"/>
            </a:xfrm>
            <a:prstGeom prst="rect">
              <a:avLst/>
            </a:prstGeom>
          </p:spPr>
        </p:pic>
        <p:cxnSp>
          <p:nvCxnSpPr>
            <p:cNvPr id="12" name="Straight Connector 11">
              <a:extLst>
                <a:ext uri="{FF2B5EF4-FFF2-40B4-BE49-F238E27FC236}">
                  <a16:creationId xmlns:a16="http://schemas.microsoft.com/office/drawing/2014/main" id="{8BF04495-A192-4D63-84B4-3132CAAE040F}"/>
                </a:ext>
              </a:extLst>
            </p:cNvPr>
            <p:cNvCxnSpPr>
              <a:cxnSpLocks/>
            </p:cNvCxnSpPr>
            <p:nvPr/>
          </p:nvCxnSpPr>
          <p:spPr>
            <a:xfrm flipH="1">
              <a:off x="10141527" y="1985828"/>
              <a:ext cx="609742" cy="1413979"/>
            </a:xfrm>
            <a:prstGeom prst="line">
              <a:avLst/>
            </a:prstGeom>
            <a:ln w="76200">
              <a:solidFill>
                <a:srgbClr val="FF0000"/>
              </a:solidFill>
            </a:ln>
          </p:spPr>
          <p:style>
            <a:lnRef idx="1">
              <a:schemeClr val="accent1"/>
            </a:lnRef>
            <a:fillRef idx="0">
              <a:schemeClr val="accent1"/>
            </a:fillRef>
            <a:effectRef idx="0">
              <a:schemeClr val="accent1"/>
            </a:effectRef>
            <a:fontRef idx="minor">
              <a:schemeClr val="tx1"/>
            </a:fontRef>
          </p:style>
        </p:cxnSp>
      </p:grpSp>
      <p:sp>
        <p:nvSpPr>
          <p:cNvPr id="2" name="Title 1">
            <a:extLst>
              <a:ext uri="{FF2B5EF4-FFF2-40B4-BE49-F238E27FC236}">
                <a16:creationId xmlns:a16="http://schemas.microsoft.com/office/drawing/2014/main" id="{AF735015-D16F-41B2-B186-4CCF80052B4C}"/>
              </a:ext>
            </a:extLst>
          </p:cNvPr>
          <p:cNvSpPr>
            <a:spLocks noGrp="1"/>
          </p:cNvSpPr>
          <p:nvPr>
            <p:ph type="title"/>
          </p:nvPr>
        </p:nvSpPr>
        <p:spPr>
          <a:xfrm>
            <a:off x="514229" y="221951"/>
            <a:ext cx="12192000" cy="1402080"/>
          </a:xfrm>
        </p:spPr>
        <p:txBody>
          <a:bodyPr vert="horz" lIns="91440" tIns="45720" rIns="91440" bIns="45720" rtlCol="0" anchor="ctr">
            <a:normAutofit/>
          </a:bodyPr>
          <a:lstStyle/>
          <a:p>
            <a:r>
              <a:rPr lang="en-US" sz="5400" b="1" dirty="0">
                <a:solidFill>
                  <a:schemeClr val="bg1">
                    <a:lumMod val="75000"/>
                  </a:schemeClr>
                </a:solidFill>
                <a:latin typeface="Calibri" panose="020F0502020204030204" pitchFamily="34" charset="0"/>
                <a:cs typeface="Calibri" panose="020F0502020204030204" pitchFamily="34" charset="0"/>
              </a:rPr>
              <a:t>Help Us Recycle Right</a:t>
            </a:r>
          </a:p>
        </p:txBody>
      </p:sp>
      <p:pic>
        <p:nvPicPr>
          <p:cNvPr id="4" name="Picture 3">
            <a:extLst>
              <a:ext uri="{FF2B5EF4-FFF2-40B4-BE49-F238E27FC236}">
                <a16:creationId xmlns:a16="http://schemas.microsoft.com/office/drawing/2014/main" id="{BD25D1C1-45D9-4894-BEBD-C26A9FEDFC10}"/>
              </a:ext>
            </a:extLst>
          </p:cNvPr>
          <p:cNvPicPr>
            <a:picLocks noChangeAspect="1"/>
          </p:cNvPicPr>
          <p:nvPr/>
        </p:nvPicPr>
        <p:blipFill>
          <a:blip r:embed="rId4"/>
          <a:stretch>
            <a:fillRect/>
          </a:stretch>
        </p:blipFill>
        <p:spPr>
          <a:xfrm>
            <a:off x="8923990" y="3523785"/>
            <a:ext cx="3019846" cy="3334215"/>
          </a:xfrm>
          <a:prstGeom prst="rect">
            <a:avLst/>
          </a:prstGeom>
        </p:spPr>
      </p:pic>
      <p:sp>
        <p:nvSpPr>
          <p:cNvPr id="6" name="Rectangle 5">
            <a:extLst>
              <a:ext uri="{FF2B5EF4-FFF2-40B4-BE49-F238E27FC236}">
                <a16:creationId xmlns:a16="http://schemas.microsoft.com/office/drawing/2014/main" id="{E73E1E55-3ED2-4E59-86FF-2A1CF50BF746}"/>
              </a:ext>
            </a:extLst>
          </p:cNvPr>
          <p:cNvSpPr/>
          <p:nvPr/>
        </p:nvSpPr>
        <p:spPr>
          <a:xfrm>
            <a:off x="514229" y="1724338"/>
            <a:ext cx="8427662" cy="4659334"/>
          </a:xfrm>
          <a:prstGeom prst="rect">
            <a:avLst/>
          </a:prstGeom>
        </p:spPr>
        <p:txBody>
          <a:bodyPr vert="horz" lIns="91440" tIns="45720" rIns="91440" bIns="45720" rtlCol="0">
            <a:noAutofit/>
          </a:bodyPr>
          <a:lstStyle/>
          <a:p>
            <a:pPr marR="0" lvl="0" algn="l" defTabSz="914400" rtl="0" eaLnBrk="1" fontAlgn="auto" latinLnBrk="0" hangingPunct="1">
              <a:lnSpc>
                <a:spcPct val="85000"/>
              </a:lnSpc>
              <a:spcBef>
                <a:spcPts val="0"/>
              </a:spcBef>
              <a:spcAft>
                <a:spcPts val="600"/>
              </a:spcAft>
              <a:buClrTx/>
              <a:buSzTx/>
              <a:tabLst/>
              <a:defRPr/>
            </a:pPr>
            <a:r>
              <a:rPr kumimoji="0" lang="en-US" sz="3200" b="1" i="0" u="none" strike="noStrike" kern="1200" cap="none" spc="0" normalizeH="0" baseline="0" noProof="0" dirty="0">
                <a:ln>
                  <a:noFill/>
                </a:ln>
                <a:solidFill>
                  <a:schemeClr val="bg1"/>
                </a:solidFill>
                <a:effectLst/>
                <a:uLnTx/>
                <a:uFillTx/>
                <a:latin typeface="Calibri" panose="020F0502020204030204" pitchFamily="34" charset="0"/>
                <a:ea typeface="+mn-ea"/>
                <a:cs typeface="Calibri" panose="020F0502020204030204" pitchFamily="34" charset="0"/>
              </a:rPr>
              <a:t>Do not put recycling in the trash.</a:t>
            </a:r>
          </a:p>
          <a:p>
            <a:pPr marR="0" lvl="0" algn="l" defTabSz="914400" rtl="0" eaLnBrk="1" fontAlgn="auto" latinLnBrk="0" hangingPunct="1">
              <a:lnSpc>
                <a:spcPct val="85000"/>
              </a:lnSpc>
              <a:spcBef>
                <a:spcPts val="0"/>
              </a:spcBef>
              <a:spcAft>
                <a:spcPts val="600"/>
              </a:spcAft>
              <a:buClrTx/>
              <a:buSzTx/>
              <a:tabLst/>
              <a:defRPr/>
            </a:pPr>
            <a:r>
              <a:rPr kumimoji="0" lang="en-US" sz="2800" b="0" i="0" u="none" strike="noStrike" kern="1200" cap="none" spc="0" normalizeH="0" baseline="0" noProof="0" dirty="0">
                <a:ln>
                  <a:noFill/>
                </a:ln>
                <a:solidFill>
                  <a:srgbClr val="DFE3E5">
                    <a:lumMod val="10000"/>
                  </a:srgbClr>
                </a:solidFill>
                <a:effectLst/>
                <a:uLnTx/>
                <a:uFillTx/>
                <a:latin typeface="Calibri" panose="020F0502020204030204" pitchFamily="34" charset="0"/>
                <a:ea typeface="+mn-ea"/>
                <a:cs typeface="Calibri" panose="020F0502020204030204" pitchFamily="34" charset="0"/>
              </a:rPr>
              <a:t>Collect and keep trash and recycling separate</a:t>
            </a:r>
          </a:p>
          <a:p>
            <a:pPr marL="457200" marR="0" lvl="1" indent="0" algn="l" defTabSz="914400" rtl="0" eaLnBrk="1" fontAlgn="auto" latinLnBrk="0" hangingPunct="1">
              <a:lnSpc>
                <a:spcPct val="85000"/>
              </a:lnSpc>
              <a:spcBef>
                <a:spcPts val="0"/>
              </a:spcBef>
              <a:spcAft>
                <a:spcPts val="600"/>
              </a:spcAft>
              <a:buClrTx/>
              <a:buSzTx/>
              <a:buFontTx/>
              <a:buNone/>
              <a:tabLst/>
              <a:defRPr/>
            </a:pPr>
            <a:endParaRPr kumimoji="0" lang="en-US" sz="3000" b="0" i="0" u="none" strike="noStrike" kern="1200" cap="none" spc="0" normalizeH="0" baseline="0" noProof="0" dirty="0">
              <a:ln>
                <a:noFill/>
              </a:ln>
              <a:solidFill>
                <a:srgbClr val="DFE3E5">
                  <a:lumMod val="10000"/>
                </a:srgbClr>
              </a:solidFill>
              <a:effectLst/>
              <a:uLnTx/>
              <a:uFillTx/>
              <a:latin typeface="Calibri" panose="020F0502020204030204" pitchFamily="34" charset="0"/>
              <a:ea typeface="+mn-ea"/>
              <a:cs typeface="Calibri" panose="020F0502020204030204" pitchFamily="34" charset="0"/>
            </a:endParaRPr>
          </a:p>
          <a:p>
            <a:pPr marR="0" lvl="0" algn="l" defTabSz="914400" rtl="0" eaLnBrk="1" fontAlgn="auto" latinLnBrk="0" hangingPunct="1">
              <a:lnSpc>
                <a:spcPct val="85000"/>
              </a:lnSpc>
              <a:spcBef>
                <a:spcPts val="0"/>
              </a:spcBef>
              <a:spcAft>
                <a:spcPts val="600"/>
              </a:spcAft>
              <a:buClrTx/>
              <a:buSzTx/>
              <a:tabLst/>
              <a:defRPr/>
            </a:pPr>
            <a:r>
              <a:rPr kumimoji="0" lang="en-US" sz="3200" b="1" i="0" u="none" strike="noStrike" kern="1200" cap="none" spc="0" normalizeH="0" baseline="0" noProof="0" dirty="0">
                <a:ln>
                  <a:noFill/>
                </a:ln>
                <a:solidFill>
                  <a:schemeClr val="bg1"/>
                </a:solidFill>
                <a:effectLst/>
                <a:uLnTx/>
                <a:uFillTx/>
                <a:latin typeface="Calibri" panose="020F0502020204030204" pitchFamily="34" charset="0"/>
                <a:ea typeface="+mn-ea"/>
                <a:cs typeface="Calibri" panose="020F0502020204030204" pitchFamily="34" charset="0"/>
              </a:rPr>
              <a:t>Place only recyclables in the recycling dumpster or cart.  Do not put plastic bags in the recycling. </a:t>
            </a:r>
            <a:r>
              <a:rPr kumimoji="0" lang="en-US" sz="3200" b="0" i="1"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(recyclables must be loose)</a:t>
            </a:r>
          </a:p>
          <a:p>
            <a:pPr marL="914400" marR="0" lvl="1" indent="-4572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800" b="0" i="0" u="none" strike="noStrike" kern="1200" cap="none" spc="0" normalizeH="0" baseline="0" noProof="0" dirty="0">
                <a:ln>
                  <a:noFill/>
                </a:ln>
                <a:solidFill>
                  <a:srgbClr val="DFE3E5">
                    <a:lumMod val="10000"/>
                  </a:srgbClr>
                </a:solidFill>
                <a:effectLst/>
                <a:uLnTx/>
                <a:uFillTx/>
                <a:latin typeface="Calibri" panose="020F0502020204030204" pitchFamily="34" charset="0"/>
                <a:ea typeface="+mn-ea"/>
                <a:cs typeface="Calibri" panose="020F0502020204030204" pitchFamily="34" charset="0"/>
              </a:rPr>
              <a:t>Open bags with recyclables</a:t>
            </a:r>
          </a:p>
          <a:p>
            <a:pPr marL="914400" marR="0" lvl="1" indent="-4572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800" b="0" i="0" u="none" strike="noStrike" kern="1200" cap="none" spc="0" normalizeH="0" baseline="0" noProof="0" dirty="0">
                <a:ln>
                  <a:noFill/>
                </a:ln>
                <a:solidFill>
                  <a:srgbClr val="DFE3E5">
                    <a:lumMod val="10000"/>
                  </a:srgbClr>
                </a:solidFill>
                <a:effectLst/>
                <a:uLnTx/>
                <a:uFillTx/>
                <a:latin typeface="Calibri" panose="020F0502020204030204" pitchFamily="34" charset="0"/>
                <a:ea typeface="+mn-ea"/>
                <a:cs typeface="Calibri" panose="020F0502020204030204" pitchFamily="34" charset="0"/>
              </a:rPr>
              <a:t>Empty recyclables out of the plastic bags into the recycling cart or dumpster</a:t>
            </a:r>
          </a:p>
          <a:p>
            <a:pPr marL="914400" marR="0" lvl="1" indent="-4572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800" b="0" i="0" u="none" strike="noStrike" kern="1200" cap="none" spc="0" normalizeH="0" baseline="0" noProof="0" dirty="0">
                <a:ln>
                  <a:noFill/>
                </a:ln>
                <a:solidFill>
                  <a:srgbClr val="DFE3E5">
                    <a:lumMod val="10000"/>
                  </a:srgbClr>
                </a:solidFill>
                <a:effectLst/>
                <a:uLnTx/>
                <a:uFillTx/>
                <a:latin typeface="Calibri" panose="020F0502020204030204" pitchFamily="34" charset="0"/>
                <a:ea typeface="+mn-ea"/>
                <a:cs typeface="Calibri" panose="020F0502020204030204" pitchFamily="34" charset="0"/>
              </a:rPr>
              <a:t>Place empty bags in the trash or reuse the bag</a:t>
            </a:r>
          </a:p>
          <a:p>
            <a:pPr marL="342900" marR="0" lvl="0" indent="-342900" algn="l" defTabSz="914400" rtl="0" eaLnBrk="1" fontAlgn="auto" latinLnBrk="0" hangingPunct="1">
              <a:lnSpc>
                <a:spcPct val="85000"/>
              </a:lnSpc>
              <a:spcBef>
                <a:spcPts val="0"/>
              </a:spcBef>
              <a:spcAft>
                <a:spcPts val="600"/>
              </a:spcAft>
              <a:buClrTx/>
              <a:buSzPts val="1000"/>
              <a:buFont typeface="Arial" pitchFamily="34" charset="0"/>
              <a:buChar char=" "/>
              <a:tabLst>
                <a:tab pos="457200" algn="l"/>
              </a:tabLst>
              <a:defRPr/>
            </a:pPr>
            <a:endParaRPr kumimoji="0" lang="en-US" sz="1800" b="0" i="0" u="none" strike="noStrike" kern="1200" cap="none" spc="0" normalizeH="0" baseline="0" noProof="0" dirty="0">
              <a:ln>
                <a:noFill/>
              </a:ln>
              <a:solidFill>
                <a:prstClr val="white"/>
              </a:solidFill>
              <a:effectLst/>
              <a:uLnTx/>
              <a:uFillTx/>
              <a:latin typeface="Calibri Light" panose="020F0302020204030204"/>
              <a:ea typeface="+mn-ea"/>
              <a:cs typeface="+mn-cs"/>
            </a:endParaRPr>
          </a:p>
        </p:txBody>
      </p:sp>
      <p:pic>
        <p:nvPicPr>
          <p:cNvPr id="8" name="Picture 7">
            <a:extLst>
              <a:ext uri="{FF2B5EF4-FFF2-40B4-BE49-F238E27FC236}">
                <a16:creationId xmlns:a16="http://schemas.microsoft.com/office/drawing/2014/main" id="{AEC7DB93-DBF7-488D-8D13-27D374E3F94F}"/>
              </a:ext>
            </a:extLst>
          </p:cNvPr>
          <p:cNvPicPr/>
          <p:nvPr/>
        </p:nvPicPr>
        <p:blipFill>
          <a:blip r:embed="rId5" cstate="print">
            <a:extLst>
              <a:ext uri="{28A0092B-C50C-407E-A947-70E740481C1C}">
                <a14:useLocalDpi xmlns:a14="http://schemas.microsoft.com/office/drawing/2010/main" val="0"/>
              </a:ext>
            </a:extLst>
          </a:blip>
          <a:stretch>
            <a:fillRect/>
          </a:stretch>
        </p:blipFill>
        <p:spPr>
          <a:xfrm>
            <a:off x="10141527" y="4821382"/>
            <a:ext cx="602674" cy="775517"/>
          </a:xfrm>
          <a:prstGeom prst="rect">
            <a:avLst/>
          </a:prstGeom>
          <a:ln>
            <a:solidFill>
              <a:schemeClr val="accent1"/>
            </a:solidFill>
          </a:ln>
        </p:spPr>
      </p:pic>
      <p:sp>
        <p:nvSpPr>
          <p:cNvPr id="11" name="Oval 10">
            <a:extLst>
              <a:ext uri="{FF2B5EF4-FFF2-40B4-BE49-F238E27FC236}">
                <a16:creationId xmlns:a16="http://schemas.microsoft.com/office/drawing/2014/main" id="{79351BDF-6475-4C65-B7B5-8C07C34923C6}"/>
              </a:ext>
            </a:extLst>
          </p:cNvPr>
          <p:cNvSpPr/>
          <p:nvPr/>
        </p:nvSpPr>
        <p:spPr>
          <a:xfrm>
            <a:off x="9590825" y="1907722"/>
            <a:ext cx="1704077" cy="1606362"/>
          </a:xfrm>
          <a:prstGeom prst="ellipse">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4359568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735015-D16F-41B2-B186-4CCF80052B4C}"/>
              </a:ext>
            </a:extLst>
          </p:cNvPr>
          <p:cNvSpPr>
            <a:spLocks noGrp="1"/>
          </p:cNvSpPr>
          <p:nvPr>
            <p:ph type="title"/>
          </p:nvPr>
        </p:nvSpPr>
        <p:spPr>
          <a:xfrm>
            <a:off x="503853" y="228600"/>
            <a:ext cx="12192000" cy="1402080"/>
          </a:xfrm>
        </p:spPr>
        <p:txBody>
          <a:bodyPr vert="horz" lIns="91440" tIns="45720" rIns="91440" bIns="45720" rtlCol="0" anchor="ctr">
            <a:normAutofit/>
          </a:bodyPr>
          <a:lstStyle/>
          <a:p>
            <a:r>
              <a:rPr lang="en-US" sz="5400" b="1" dirty="0">
                <a:solidFill>
                  <a:schemeClr val="bg1">
                    <a:lumMod val="75000"/>
                  </a:schemeClr>
                </a:solidFill>
                <a:latin typeface="Calibri" panose="020F0502020204030204" pitchFamily="34" charset="0"/>
                <a:cs typeface="Calibri" panose="020F0502020204030204" pitchFamily="34" charset="0"/>
              </a:rPr>
              <a:t>Help Us Recycle Right</a:t>
            </a:r>
          </a:p>
        </p:txBody>
      </p:sp>
      <p:sp>
        <p:nvSpPr>
          <p:cNvPr id="17" name="Rectangle 16">
            <a:extLst>
              <a:ext uri="{FF2B5EF4-FFF2-40B4-BE49-F238E27FC236}">
                <a16:creationId xmlns:a16="http://schemas.microsoft.com/office/drawing/2014/main" id="{A60050C0-6C41-4BB2-8230-850344C3EE84}"/>
              </a:ext>
            </a:extLst>
          </p:cNvPr>
          <p:cNvSpPr/>
          <p:nvPr/>
        </p:nvSpPr>
        <p:spPr>
          <a:xfrm>
            <a:off x="501309" y="1253205"/>
            <a:ext cx="4920097" cy="5376195"/>
          </a:xfrm>
          <a:prstGeom prst="rect">
            <a:avLst/>
          </a:prstGeom>
        </p:spPr>
        <p:txBody>
          <a:bodyPr vert="horz" lIns="91440" tIns="45720" rIns="91440" bIns="45720" rtlCol="0">
            <a:noAutofit/>
          </a:bodyPr>
          <a:lstStyle/>
          <a:p>
            <a:pPr marL="112712" marR="0" lvl="0" indent="0" algn="l" defTabSz="914400" rtl="0" eaLnBrk="1" fontAlgn="auto" latinLnBrk="0" hangingPunct="1">
              <a:lnSpc>
                <a:spcPct val="95000"/>
              </a:lnSpc>
              <a:spcBef>
                <a:spcPts val="0"/>
              </a:spcBef>
              <a:spcAft>
                <a:spcPts val="600"/>
              </a:spcAft>
              <a:buClrTx/>
              <a:buSzTx/>
              <a:buFontTx/>
              <a:buNone/>
              <a:tabLst/>
              <a:defRPr/>
            </a:pPr>
            <a:endParaRPr kumimoji="0" lang="en-US" sz="2400" b="0" i="0" u="none" strike="noStrike" kern="1200" cap="none" spc="0" normalizeH="0" baseline="0" noProof="0" dirty="0">
              <a:ln>
                <a:noFill/>
              </a:ln>
              <a:solidFill>
                <a:srgbClr val="335B74">
                  <a:lumMod val="50000"/>
                </a:srgbClr>
              </a:solidFill>
              <a:effectLst/>
              <a:uLnTx/>
              <a:uFillTx/>
              <a:latin typeface="Calibri" panose="020F0502020204030204" pitchFamily="34" charset="0"/>
              <a:ea typeface="+mn-ea"/>
              <a:cs typeface="Calibri" panose="020F0502020204030204" pitchFamily="34" charset="0"/>
            </a:endParaRPr>
          </a:p>
          <a:p>
            <a:pPr marR="0" lvl="0" algn="l" defTabSz="914400" rtl="0" eaLnBrk="1" fontAlgn="auto" latinLnBrk="0" hangingPunct="1">
              <a:lnSpc>
                <a:spcPct val="95000"/>
              </a:lnSpc>
              <a:spcBef>
                <a:spcPts val="0"/>
              </a:spcBef>
              <a:spcAft>
                <a:spcPts val="600"/>
              </a:spcAft>
              <a:buClrTx/>
              <a:buSzTx/>
              <a:buFontTx/>
              <a:buNone/>
              <a:tabLst/>
              <a:defRPr/>
            </a:pPr>
            <a:r>
              <a:rPr kumimoji="0" lang="en-US" sz="3200" b="1" i="0" u="none" strike="noStrike" kern="1200" cap="none" spc="0" normalizeH="0" baseline="0" noProof="0" dirty="0">
                <a:ln>
                  <a:noFill/>
                </a:ln>
                <a:solidFill>
                  <a:schemeClr val="bg1"/>
                </a:solidFill>
                <a:effectLst/>
                <a:uLnTx/>
                <a:uFillTx/>
                <a:latin typeface="Calibri" panose="020F0502020204030204" pitchFamily="34" charset="0"/>
                <a:ea typeface="+mn-ea"/>
                <a:cs typeface="Calibri" panose="020F0502020204030204" pitchFamily="34" charset="0"/>
              </a:rPr>
              <a:t>Keep containers together. </a:t>
            </a:r>
          </a:p>
          <a:p>
            <a:pPr marR="0" lvl="0" algn="l" defTabSz="914400" rtl="0" eaLnBrk="1" fontAlgn="auto" latinLnBrk="0" hangingPunct="1">
              <a:lnSpc>
                <a:spcPct val="95000"/>
              </a:lnSpc>
              <a:spcBef>
                <a:spcPts val="0"/>
              </a:spcBef>
              <a:spcAft>
                <a:spcPts val="600"/>
              </a:spcAft>
              <a:buClrTx/>
              <a:buSzTx/>
              <a:buFontTx/>
              <a:buNone/>
              <a:tabLst/>
              <a:defRPr/>
            </a:pPr>
            <a:r>
              <a:rPr kumimoji="0" lang="en-US" sz="2800" b="0" i="0" u="none" strike="noStrike" kern="1200" cap="none" spc="0" normalizeH="0" baseline="0" noProof="0" dirty="0">
                <a:ln>
                  <a:noFill/>
                </a:ln>
                <a:solidFill>
                  <a:srgbClr val="335B74">
                    <a:lumMod val="50000"/>
                  </a:srgbClr>
                </a:solidFill>
                <a:effectLst/>
                <a:uLnTx/>
                <a:uFillTx/>
                <a:latin typeface="Calibri" panose="020F0502020204030204" pitchFamily="34" charset="0"/>
                <a:ea typeface="+mn-ea"/>
                <a:cs typeface="Calibri" panose="020F0502020204030204" pitchFamily="34" charset="0"/>
              </a:rPr>
              <a:t>Make sure there is a recycling container within 10 feet of each trash </a:t>
            </a:r>
          </a:p>
          <a:p>
            <a:pPr marL="569912" marR="0" lvl="0" indent="-457200" algn="l" defTabSz="914400" rtl="0" eaLnBrk="1" fontAlgn="auto" latinLnBrk="0" hangingPunct="1">
              <a:lnSpc>
                <a:spcPct val="95000"/>
              </a:lnSpc>
              <a:spcBef>
                <a:spcPts val="0"/>
              </a:spcBef>
              <a:spcAft>
                <a:spcPts val="600"/>
              </a:spcAft>
              <a:buClrTx/>
              <a:buSzTx/>
              <a:buFont typeface="Arial" panose="020B0604020202020204" pitchFamily="34" charset="0"/>
              <a:buChar char="•"/>
              <a:tabLst/>
              <a:defRPr/>
            </a:pPr>
            <a:endParaRPr kumimoji="0" lang="en-US" sz="2400" b="0" i="0" u="none" strike="noStrike" kern="1200" cap="none" spc="0" normalizeH="0" baseline="0" noProof="0" dirty="0">
              <a:ln>
                <a:noFill/>
              </a:ln>
              <a:solidFill>
                <a:srgbClr val="335B74">
                  <a:lumMod val="50000"/>
                </a:srgbClr>
              </a:solidFill>
              <a:effectLst/>
              <a:uLnTx/>
              <a:uFillTx/>
              <a:latin typeface="Calibri" panose="020F0502020204030204" pitchFamily="34" charset="0"/>
              <a:ea typeface="+mn-ea"/>
              <a:cs typeface="Calibri" panose="020F0502020204030204" pitchFamily="34" charset="0"/>
            </a:endParaRPr>
          </a:p>
          <a:p>
            <a:pPr marL="0" marR="0" lvl="0" indent="0" algn="l" defTabSz="914400" rtl="0" eaLnBrk="1" fontAlgn="auto" latinLnBrk="0" hangingPunct="1">
              <a:lnSpc>
                <a:spcPct val="85000"/>
              </a:lnSpc>
              <a:spcBef>
                <a:spcPts val="0"/>
              </a:spcBef>
              <a:spcAft>
                <a:spcPts val="600"/>
              </a:spcAft>
              <a:buClrTx/>
              <a:buSzTx/>
              <a:buFontTx/>
              <a:buNone/>
              <a:tabLst/>
              <a:defRPr/>
            </a:pPr>
            <a:r>
              <a:rPr kumimoji="0" lang="en-US" sz="3200" b="1" i="0" u="none" strike="noStrike" kern="1200" cap="none" spc="0" normalizeH="0" baseline="0" noProof="0" dirty="0">
                <a:ln>
                  <a:noFill/>
                </a:ln>
                <a:solidFill>
                  <a:schemeClr val="bg1"/>
                </a:solidFill>
                <a:effectLst/>
                <a:uLnTx/>
                <a:uFillTx/>
                <a:latin typeface="Calibri" panose="020F0502020204030204" pitchFamily="34" charset="0"/>
                <a:ea typeface="+mn-ea"/>
                <a:cs typeface="Calibri" panose="020F0502020204030204" pitchFamily="34" charset="0"/>
              </a:rPr>
              <a:t>Avoid overflow.</a:t>
            </a:r>
          </a:p>
          <a:p>
            <a:pPr marL="0" marR="0" lvl="0" indent="0" algn="l" defTabSz="914400" rtl="0" eaLnBrk="1" fontAlgn="auto" latinLnBrk="0" hangingPunct="1">
              <a:lnSpc>
                <a:spcPct val="85000"/>
              </a:lnSpc>
              <a:spcBef>
                <a:spcPts val="0"/>
              </a:spcBef>
              <a:spcAft>
                <a:spcPts val="600"/>
              </a:spcAft>
              <a:buClrTx/>
              <a:buSzTx/>
              <a:buFontTx/>
              <a:buNone/>
              <a:tabLst/>
              <a:defRPr/>
            </a:pPr>
            <a:r>
              <a:rPr kumimoji="0" lang="en-US" sz="2800" b="0" i="0" u="none" strike="noStrike" kern="1200" cap="none" spc="0" normalizeH="0" baseline="0" noProof="0" dirty="0">
                <a:ln>
                  <a:noFill/>
                </a:ln>
                <a:solidFill>
                  <a:srgbClr val="335B74">
                    <a:lumMod val="50000"/>
                  </a:srgbClr>
                </a:solidFill>
                <a:effectLst/>
                <a:uLnTx/>
                <a:uFillTx/>
                <a:latin typeface="Calibri" panose="020F0502020204030204" pitchFamily="34" charset="0"/>
                <a:ea typeface="+mn-ea"/>
                <a:cs typeface="Calibri" panose="020F0502020204030204" pitchFamily="34" charset="0"/>
              </a:rPr>
              <a:t>Make sure containers are large enough or emptied frequently enough to avoid overflow</a:t>
            </a:r>
          </a:p>
          <a:p>
            <a:pPr marL="342900" marR="0" lvl="0" indent="-342900" algn="l" defTabSz="914400" rtl="0" eaLnBrk="1" fontAlgn="auto" latinLnBrk="0" hangingPunct="1">
              <a:lnSpc>
                <a:spcPct val="85000"/>
              </a:lnSpc>
              <a:spcBef>
                <a:spcPts val="0"/>
              </a:spcBef>
              <a:spcAft>
                <a:spcPts val="600"/>
              </a:spcAft>
              <a:buClrTx/>
              <a:buSzPts val="1000"/>
              <a:buFont typeface="Arial" pitchFamily="34" charset="0"/>
              <a:buChar char=" "/>
              <a:tabLst>
                <a:tab pos="457200" algn="l"/>
              </a:tabLst>
              <a:defRPr/>
            </a:pPr>
            <a:endParaRPr kumimoji="0" lang="en-US" sz="1600" b="0" i="0" u="none" strike="noStrike" kern="1200" cap="none" spc="0" normalizeH="0" baseline="0" noProof="0" dirty="0">
              <a:ln>
                <a:noFill/>
              </a:ln>
              <a:solidFill>
                <a:prstClr val="white"/>
              </a:solidFill>
              <a:effectLst/>
              <a:uLnTx/>
              <a:uFillTx/>
              <a:latin typeface="Calibri Light" panose="020F0302020204030204"/>
              <a:ea typeface="+mn-ea"/>
              <a:cs typeface="+mn-cs"/>
            </a:endParaRPr>
          </a:p>
        </p:txBody>
      </p:sp>
      <p:pic>
        <p:nvPicPr>
          <p:cNvPr id="4" name="Picture 3">
            <a:extLst>
              <a:ext uri="{FF2B5EF4-FFF2-40B4-BE49-F238E27FC236}">
                <a16:creationId xmlns:a16="http://schemas.microsoft.com/office/drawing/2014/main" id="{BA6A9CF2-3B84-4986-A99A-DD09564C2FA8}"/>
              </a:ext>
            </a:extLst>
          </p:cNvPr>
          <p:cNvPicPr>
            <a:picLocks noChangeAspect="1"/>
          </p:cNvPicPr>
          <p:nvPr/>
        </p:nvPicPr>
        <p:blipFill>
          <a:blip r:embed="rId3"/>
          <a:stretch>
            <a:fillRect/>
          </a:stretch>
        </p:blipFill>
        <p:spPr>
          <a:xfrm>
            <a:off x="5706888" y="1777480"/>
            <a:ext cx="5981259" cy="4519411"/>
          </a:xfrm>
          <a:prstGeom prst="rect">
            <a:avLst/>
          </a:prstGeom>
        </p:spPr>
      </p:pic>
    </p:spTree>
    <p:extLst>
      <p:ext uri="{BB962C8B-B14F-4D97-AF65-F5344CB8AC3E}">
        <p14:creationId xmlns:p14="http://schemas.microsoft.com/office/powerpoint/2010/main" val="127868414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735015-D16F-41B2-B186-4CCF80052B4C}"/>
              </a:ext>
            </a:extLst>
          </p:cNvPr>
          <p:cNvSpPr>
            <a:spLocks noGrp="1"/>
          </p:cNvSpPr>
          <p:nvPr>
            <p:ph type="title"/>
          </p:nvPr>
        </p:nvSpPr>
        <p:spPr>
          <a:xfrm>
            <a:off x="518300" y="112202"/>
            <a:ext cx="12192000" cy="1381176"/>
          </a:xfrm>
          <a:noFill/>
          <a:ln>
            <a:noFill/>
          </a:ln>
        </p:spPr>
        <p:txBody>
          <a:bodyPr vert="horz" lIns="91440" tIns="45720" rIns="91440" bIns="45720" rtlCol="0" anchor="ctr">
            <a:normAutofit/>
          </a:bodyPr>
          <a:lstStyle/>
          <a:p>
            <a:r>
              <a:rPr lang="en-US" sz="5400" b="1" dirty="0">
                <a:solidFill>
                  <a:schemeClr val="bg1">
                    <a:lumMod val="75000"/>
                  </a:schemeClr>
                </a:solidFill>
                <a:latin typeface="Calibri" panose="020F0502020204030204" pitchFamily="34" charset="0"/>
                <a:cs typeface="Calibri" panose="020F0502020204030204" pitchFamily="34" charset="0"/>
              </a:rPr>
              <a:t>Recycle Right</a:t>
            </a:r>
          </a:p>
        </p:txBody>
      </p:sp>
      <p:sp>
        <p:nvSpPr>
          <p:cNvPr id="23" name="Content Placeholder 22">
            <a:extLst>
              <a:ext uri="{FF2B5EF4-FFF2-40B4-BE49-F238E27FC236}">
                <a16:creationId xmlns:a16="http://schemas.microsoft.com/office/drawing/2014/main" id="{29487D95-DF87-4441-B00B-18F43700C12E}"/>
              </a:ext>
            </a:extLst>
          </p:cNvPr>
          <p:cNvSpPr>
            <a:spLocks noGrp="1"/>
          </p:cNvSpPr>
          <p:nvPr>
            <p:ph sz="half" idx="1"/>
          </p:nvPr>
        </p:nvSpPr>
        <p:spPr>
          <a:xfrm>
            <a:off x="5025656" y="1769734"/>
            <a:ext cx="6888130" cy="5032743"/>
          </a:xfrm>
          <a:solidFill>
            <a:schemeClr val="tx1"/>
          </a:solidFill>
        </p:spPr>
        <p:txBody>
          <a:bodyPr>
            <a:normAutofit fontScale="92500" lnSpcReduction="10000"/>
          </a:bodyPr>
          <a:lstStyle/>
          <a:p>
            <a:pPr marL="0" lvl="0" indent="0" eaLnBrk="0" fontAlgn="base" hangingPunct="0">
              <a:lnSpc>
                <a:spcPct val="100000"/>
              </a:lnSpc>
              <a:spcBef>
                <a:spcPct val="0"/>
              </a:spcBef>
              <a:spcAft>
                <a:spcPct val="0"/>
              </a:spcAft>
              <a:buNone/>
              <a:tabLst>
                <a:tab pos="457200" algn="l"/>
              </a:tabLst>
            </a:pPr>
            <a:r>
              <a:rPr lang="en-US" altLang="en-US" sz="3000" b="1" dirty="0">
                <a:solidFill>
                  <a:schemeClr val="accent1">
                    <a:lumMod val="75000"/>
                  </a:schemeClr>
                </a:solidFill>
                <a:latin typeface="Calibri" panose="020F0502020204030204" pitchFamily="34" charset="0"/>
                <a:ea typeface="Times New Roman" panose="02020603050405020304" pitchFamily="18" charset="0"/>
                <a:cs typeface="Calibri" panose="020F0502020204030204" pitchFamily="34" charset="0"/>
              </a:rPr>
              <a:t>METAL CANS</a:t>
            </a:r>
            <a:endParaRPr lang="en-US" altLang="en-US" sz="3000" dirty="0">
              <a:solidFill>
                <a:schemeClr val="accent1">
                  <a:lumMod val="75000"/>
                </a:schemeClr>
              </a:solidFill>
            </a:endParaRPr>
          </a:p>
          <a:p>
            <a:pPr marL="0" lvl="0" indent="0" eaLnBrk="0" fontAlgn="base" hangingPunct="0">
              <a:lnSpc>
                <a:spcPct val="100000"/>
              </a:lnSpc>
              <a:spcBef>
                <a:spcPct val="0"/>
              </a:spcBef>
              <a:spcAft>
                <a:spcPct val="0"/>
              </a:spcAft>
              <a:buNone/>
              <a:tabLst>
                <a:tab pos="457200" algn="l"/>
              </a:tabLst>
            </a:pPr>
            <a:r>
              <a:rPr lang="en-US" altLang="en-US" dirty="0">
                <a:solidFill>
                  <a:schemeClr val="tx2">
                    <a:lumMod val="25000"/>
                  </a:schemeClr>
                </a:solidFill>
                <a:latin typeface="Calibri" panose="020F0502020204030204" pitchFamily="34" charset="0"/>
                <a:cs typeface="Calibri" panose="020F0502020204030204" pitchFamily="34" charset="0"/>
              </a:rPr>
              <a:t>F</a:t>
            </a:r>
            <a:r>
              <a:rPr lang="en-US" altLang="en-US" dirty="0">
                <a:solidFill>
                  <a:schemeClr val="tx2">
                    <a:lumMod val="25000"/>
                  </a:schemeClr>
                </a:solidFill>
                <a:latin typeface="Calibri" panose="020F0502020204030204" pitchFamily="34" charset="0"/>
                <a:ea typeface="Times New Roman" panose="02020603050405020304" pitchFamily="18" charset="0"/>
                <a:cs typeface="Calibri" panose="020F0502020204030204" pitchFamily="34" charset="0"/>
              </a:rPr>
              <a:t>ood and beverage aluminum, tin, and steel cans</a:t>
            </a:r>
          </a:p>
          <a:p>
            <a:pPr marL="0" lvl="0" indent="0" eaLnBrk="0" fontAlgn="base" hangingPunct="0">
              <a:lnSpc>
                <a:spcPct val="100000"/>
              </a:lnSpc>
              <a:spcBef>
                <a:spcPct val="0"/>
              </a:spcBef>
              <a:spcAft>
                <a:spcPct val="0"/>
              </a:spcAft>
              <a:buNone/>
              <a:tabLst>
                <a:tab pos="457200" algn="l"/>
              </a:tabLst>
            </a:pPr>
            <a:r>
              <a:rPr lang="en-US" altLang="en-US" sz="2600" dirty="0">
                <a:solidFill>
                  <a:schemeClr val="tx2">
                    <a:lumMod val="25000"/>
                  </a:schemeClr>
                </a:solidFill>
                <a:latin typeface="Calibri" panose="020F0502020204030204" pitchFamily="34" charset="0"/>
                <a:ea typeface="Times New Roman" panose="02020603050405020304" pitchFamily="18" charset="0"/>
                <a:cs typeface="Calibri" panose="020F0502020204030204" pitchFamily="34" charset="0"/>
              </a:rPr>
              <a:t> </a:t>
            </a:r>
            <a:endParaRPr lang="en-US" altLang="en-US" sz="2100" dirty="0">
              <a:solidFill>
                <a:schemeClr val="tx2">
                  <a:lumMod val="25000"/>
                </a:schemeClr>
              </a:solidFill>
            </a:endParaRPr>
          </a:p>
          <a:p>
            <a:pPr marL="0" lvl="0" indent="0" eaLnBrk="0" fontAlgn="base" hangingPunct="0">
              <a:lnSpc>
                <a:spcPct val="100000"/>
              </a:lnSpc>
              <a:spcBef>
                <a:spcPct val="0"/>
              </a:spcBef>
              <a:spcAft>
                <a:spcPct val="0"/>
              </a:spcAft>
              <a:buNone/>
              <a:tabLst>
                <a:tab pos="457200" algn="l"/>
              </a:tabLst>
            </a:pPr>
            <a:r>
              <a:rPr lang="en-US" altLang="en-US" sz="3000" b="1" dirty="0">
                <a:solidFill>
                  <a:schemeClr val="accent1">
                    <a:lumMod val="75000"/>
                  </a:schemeClr>
                </a:solidFill>
                <a:latin typeface="Calibri" panose="020F0502020204030204" pitchFamily="34" charset="0"/>
                <a:ea typeface="Times New Roman" panose="02020603050405020304" pitchFamily="18" charset="0"/>
                <a:cs typeface="Calibri" panose="020F0502020204030204" pitchFamily="34" charset="0"/>
              </a:rPr>
              <a:t>GLASS BOTTLES AND JARS </a:t>
            </a:r>
          </a:p>
          <a:p>
            <a:pPr marL="0" indent="0" eaLnBrk="0" fontAlgn="base" hangingPunct="0">
              <a:lnSpc>
                <a:spcPct val="100000"/>
              </a:lnSpc>
              <a:spcBef>
                <a:spcPct val="0"/>
              </a:spcBef>
              <a:spcAft>
                <a:spcPct val="0"/>
              </a:spcAft>
              <a:buNone/>
              <a:tabLst>
                <a:tab pos="457200" algn="l"/>
              </a:tabLst>
            </a:pPr>
            <a:r>
              <a:rPr lang="en-US" altLang="en-US" dirty="0">
                <a:solidFill>
                  <a:schemeClr val="tx2">
                    <a:lumMod val="25000"/>
                  </a:schemeClr>
                </a:solidFill>
                <a:latin typeface="Calibri" panose="020F0502020204030204" pitchFamily="34" charset="0"/>
                <a:cs typeface="Calibri" panose="020F0502020204030204" pitchFamily="34" charset="0"/>
              </a:rPr>
              <a:t>Food and beverage bottles and jars </a:t>
            </a:r>
          </a:p>
          <a:p>
            <a:pPr marL="0" lvl="0" indent="0" eaLnBrk="0" fontAlgn="base" hangingPunct="0">
              <a:lnSpc>
                <a:spcPct val="100000"/>
              </a:lnSpc>
              <a:spcBef>
                <a:spcPct val="0"/>
              </a:spcBef>
              <a:spcAft>
                <a:spcPct val="0"/>
              </a:spcAft>
              <a:buNone/>
              <a:tabLst>
                <a:tab pos="457200" algn="l"/>
              </a:tabLst>
            </a:pPr>
            <a:endParaRPr lang="en-US" altLang="en-US" sz="2100" dirty="0">
              <a:solidFill>
                <a:schemeClr val="tx2">
                  <a:lumMod val="25000"/>
                </a:schemeClr>
              </a:solidFill>
              <a:latin typeface="Arial" panose="020B0604020202020204" pitchFamily="34" charset="0"/>
            </a:endParaRPr>
          </a:p>
          <a:p>
            <a:pPr marL="0" lvl="0" indent="0" eaLnBrk="0" fontAlgn="base" hangingPunct="0">
              <a:lnSpc>
                <a:spcPct val="120000"/>
              </a:lnSpc>
              <a:spcBef>
                <a:spcPct val="0"/>
              </a:spcBef>
              <a:spcAft>
                <a:spcPct val="0"/>
              </a:spcAft>
              <a:buNone/>
              <a:tabLst>
                <a:tab pos="457200" algn="l"/>
              </a:tabLst>
            </a:pPr>
            <a:r>
              <a:rPr lang="en-US" altLang="en-US" sz="3000" b="1" dirty="0">
                <a:solidFill>
                  <a:schemeClr val="accent1">
                    <a:lumMod val="75000"/>
                  </a:schemeClr>
                </a:solidFill>
                <a:latin typeface="Calibri" panose="020F0502020204030204" pitchFamily="34" charset="0"/>
                <a:ea typeface="Times New Roman" panose="02020603050405020304" pitchFamily="18" charset="0"/>
                <a:cs typeface="Calibri" panose="020F0502020204030204" pitchFamily="34" charset="0"/>
              </a:rPr>
              <a:t>PLASTIC BOTTLES, CONTAINERS AND JUGS </a:t>
            </a:r>
            <a:endParaRPr lang="en-US" sz="3000" b="1" dirty="0">
              <a:solidFill>
                <a:schemeClr val="accent1">
                  <a:lumMod val="75000"/>
                </a:schemeClr>
              </a:solidFill>
              <a:latin typeface="Calibri" panose="020F0502020204030204" pitchFamily="34" charset="0"/>
              <a:cs typeface="Calibri" panose="020F0502020204030204" pitchFamily="34" charset="0"/>
            </a:endParaRPr>
          </a:p>
          <a:p>
            <a:pPr marL="177800" lvl="0" indent="-177800" eaLnBrk="0" fontAlgn="base" hangingPunct="0">
              <a:lnSpc>
                <a:spcPct val="120000"/>
              </a:lnSpc>
              <a:spcBef>
                <a:spcPct val="0"/>
              </a:spcBef>
              <a:spcAft>
                <a:spcPct val="0"/>
              </a:spcAft>
              <a:buFont typeface="Arial" panose="020B0604020202020204" pitchFamily="34" charset="0"/>
              <a:buChar char="•"/>
              <a:tabLst>
                <a:tab pos="457200" algn="l"/>
              </a:tabLst>
            </a:pPr>
            <a:r>
              <a:rPr lang="en-US" dirty="0">
                <a:solidFill>
                  <a:schemeClr val="tx2">
                    <a:lumMod val="25000"/>
                  </a:schemeClr>
                </a:solidFill>
                <a:latin typeface="Calibri" panose="020F0502020204030204" pitchFamily="34" charset="0"/>
                <a:cs typeface="Calibri" panose="020F0502020204030204" pitchFamily="34" charset="0"/>
              </a:rPr>
              <a:t>Containers numbered 1, 2 or 5  </a:t>
            </a:r>
          </a:p>
          <a:p>
            <a:pPr marL="177800" lvl="0" indent="-177800">
              <a:buFont typeface="Arial" panose="020B0604020202020204" pitchFamily="34" charset="0"/>
              <a:buChar char="•"/>
            </a:pPr>
            <a:r>
              <a:rPr lang="en-US" dirty="0">
                <a:solidFill>
                  <a:schemeClr val="tx2">
                    <a:lumMod val="25000"/>
                  </a:schemeClr>
                </a:solidFill>
                <a:latin typeface="Calibri" panose="020F0502020204030204" pitchFamily="34" charset="0"/>
                <a:cs typeface="Calibri" panose="020F0502020204030204" pitchFamily="34" charset="0"/>
              </a:rPr>
              <a:t>Soda, juice and water bottles</a:t>
            </a:r>
          </a:p>
          <a:p>
            <a:pPr marL="177800" lvl="0" indent="-177800">
              <a:buFont typeface="Arial" panose="020B0604020202020204" pitchFamily="34" charset="0"/>
              <a:buChar char="•"/>
            </a:pPr>
            <a:r>
              <a:rPr lang="en-US" dirty="0">
                <a:solidFill>
                  <a:schemeClr val="tx2">
                    <a:lumMod val="25000"/>
                  </a:schemeClr>
                </a:solidFill>
                <a:latin typeface="Calibri" panose="020F0502020204030204" pitchFamily="34" charset="0"/>
                <a:cs typeface="Calibri" panose="020F0502020204030204" pitchFamily="34" charset="0"/>
              </a:rPr>
              <a:t>Milk and juice jugs</a:t>
            </a:r>
          </a:p>
          <a:p>
            <a:pPr marL="177800" indent="-177800">
              <a:buFont typeface="Arial" panose="020B0604020202020204" pitchFamily="34" charset="0"/>
              <a:buChar char="•"/>
            </a:pPr>
            <a:r>
              <a:rPr lang="en-US" dirty="0">
                <a:solidFill>
                  <a:schemeClr val="tx2">
                    <a:lumMod val="25000"/>
                  </a:schemeClr>
                </a:solidFill>
                <a:latin typeface="Calibri" panose="020F0502020204030204" pitchFamily="34" charset="0"/>
                <a:cs typeface="Calibri" panose="020F0502020204030204" pitchFamily="34" charset="0"/>
              </a:rPr>
              <a:t>Clear berry and produce containers</a:t>
            </a:r>
          </a:p>
          <a:p>
            <a:pPr marL="177800" lvl="0" indent="-177800">
              <a:buFont typeface="Arial" panose="020B0604020202020204" pitchFamily="34" charset="0"/>
              <a:buChar char="•"/>
            </a:pPr>
            <a:r>
              <a:rPr lang="en-US" dirty="0">
                <a:solidFill>
                  <a:schemeClr val="tx2">
                    <a:lumMod val="25000"/>
                  </a:schemeClr>
                </a:solidFill>
                <a:latin typeface="Calibri" panose="020F0502020204030204" pitchFamily="34" charset="0"/>
                <a:cs typeface="Calibri" panose="020F0502020204030204" pitchFamily="34" charset="0"/>
              </a:rPr>
              <a:t>Margarine, cottage cheese, cream cheese, other tubs/lids</a:t>
            </a:r>
          </a:p>
          <a:p>
            <a:pPr marL="177800" lvl="0" indent="-177800">
              <a:buFont typeface="Arial" panose="020B0604020202020204" pitchFamily="34" charset="0"/>
              <a:buChar char="•"/>
            </a:pPr>
            <a:r>
              <a:rPr lang="en-US" dirty="0">
                <a:solidFill>
                  <a:schemeClr val="tx2">
                    <a:lumMod val="25000"/>
                  </a:schemeClr>
                </a:solidFill>
                <a:latin typeface="Calibri" panose="020F0502020204030204" pitchFamily="34" charset="0"/>
                <a:cs typeface="Calibri" panose="020F0502020204030204" pitchFamily="34" charset="0"/>
              </a:rPr>
              <a:t>Laundry detergent bottles and jugs</a:t>
            </a:r>
          </a:p>
          <a:p>
            <a:endParaRPr lang="en-US" dirty="0">
              <a:solidFill>
                <a:schemeClr val="tx2">
                  <a:lumMod val="25000"/>
                </a:schemeClr>
              </a:solidFill>
            </a:endParaRPr>
          </a:p>
        </p:txBody>
      </p:sp>
      <p:sp>
        <p:nvSpPr>
          <p:cNvPr id="21" name="Rectangle 16">
            <a:extLst>
              <a:ext uri="{FF2B5EF4-FFF2-40B4-BE49-F238E27FC236}">
                <a16:creationId xmlns:a16="http://schemas.microsoft.com/office/drawing/2014/main" id="{2F37F4C4-3A49-44B3-B494-CEDF06748F0F}"/>
              </a:ext>
            </a:extLst>
          </p:cNvPr>
          <p:cNvSpPr>
            <a:spLocks noChangeArrowheads="1"/>
          </p:cNvSpPr>
          <p:nvPr/>
        </p:nvSpPr>
        <p:spPr bwMode="auto">
          <a:xfrm>
            <a:off x="421758" y="1752446"/>
            <a:ext cx="4529253" cy="46782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tabLst>
                <a:tab pos="457200" algn="l"/>
              </a:tabLst>
              <a:defRPr>
                <a:solidFill>
                  <a:schemeClr val="tx1"/>
                </a:solidFill>
                <a:latin typeface="Arial" panose="020B0604020202020204" pitchFamily="34" charset="0"/>
              </a:defRPr>
            </a:lvl1pPr>
            <a:lvl2pPr eaLnBrk="0" fontAlgn="base" hangingPunct="0">
              <a:spcBef>
                <a:spcPct val="0"/>
              </a:spcBef>
              <a:spcAft>
                <a:spcPct val="0"/>
              </a:spcAft>
              <a:tabLst>
                <a:tab pos="457200" algn="l"/>
              </a:tabLst>
              <a:defRPr>
                <a:solidFill>
                  <a:schemeClr val="tx1"/>
                </a:solidFill>
                <a:latin typeface="Arial" panose="020B0604020202020204" pitchFamily="34" charset="0"/>
              </a:defRPr>
            </a:lvl2pPr>
            <a:lvl3pPr eaLnBrk="0" fontAlgn="base" hangingPunct="0">
              <a:spcBef>
                <a:spcPct val="0"/>
              </a:spcBef>
              <a:spcAft>
                <a:spcPct val="0"/>
              </a:spcAft>
              <a:tabLst>
                <a:tab pos="457200" algn="l"/>
              </a:tabLst>
              <a:defRPr>
                <a:solidFill>
                  <a:schemeClr val="tx1"/>
                </a:solidFill>
                <a:latin typeface="Arial" panose="020B0604020202020204" pitchFamily="34" charset="0"/>
              </a:defRPr>
            </a:lvl3pPr>
            <a:lvl4pPr eaLnBrk="0" fontAlgn="base" hangingPunct="0">
              <a:spcBef>
                <a:spcPct val="0"/>
              </a:spcBef>
              <a:spcAft>
                <a:spcPct val="0"/>
              </a:spcAft>
              <a:tabLst>
                <a:tab pos="457200" algn="l"/>
              </a:tabLst>
              <a:defRPr>
                <a:solidFill>
                  <a:schemeClr val="tx1"/>
                </a:solidFill>
                <a:latin typeface="Arial" panose="020B0604020202020204" pitchFamily="34" charset="0"/>
              </a:defRPr>
            </a:lvl4pPr>
            <a:lvl5pPr eaLnBrk="0" fontAlgn="base" hangingPunct="0">
              <a:spcBef>
                <a:spcPct val="0"/>
              </a:spcBef>
              <a:spcAft>
                <a:spcPct val="0"/>
              </a:spcAft>
              <a:tabLst>
                <a:tab pos="457200" algn="l"/>
              </a:tabLst>
              <a:defRPr>
                <a:solidFill>
                  <a:schemeClr val="tx1"/>
                </a:solidFill>
                <a:latin typeface="Arial" panose="020B0604020202020204" pitchFamily="34" charset="0"/>
              </a:defRPr>
            </a:lvl5pPr>
            <a:lvl6pPr eaLnBrk="0" fontAlgn="base" hangingPunct="0">
              <a:spcBef>
                <a:spcPct val="0"/>
              </a:spcBef>
              <a:spcAft>
                <a:spcPct val="0"/>
              </a:spcAft>
              <a:tabLst>
                <a:tab pos="457200" algn="l"/>
              </a:tabLst>
              <a:defRPr>
                <a:solidFill>
                  <a:schemeClr val="tx1"/>
                </a:solidFill>
                <a:latin typeface="Arial" panose="020B0604020202020204" pitchFamily="34" charset="0"/>
              </a:defRPr>
            </a:lvl6pPr>
            <a:lvl7pPr eaLnBrk="0" fontAlgn="base" hangingPunct="0">
              <a:spcBef>
                <a:spcPct val="0"/>
              </a:spcBef>
              <a:spcAft>
                <a:spcPct val="0"/>
              </a:spcAft>
              <a:tabLst>
                <a:tab pos="457200" algn="l"/>
              </a:tabLst>
              <a:defRPr>
                <a:solidFill>
                  <a:schemeClr val="tx1"/>
                </a:solidFill>
                <a:latin typeface="Arial" panose="020B0604020202020204" pitchFamily="34" charset="0"/>
              </a:defRPr>
            </a:lvl7pPr>
            <a:lvl8pPr eaLnBrk="0" fontAlgn="base" hangingPunct="0">
              <a:spcBef>
                <a:spcPct val="0"/>
              </a:spcBef>
              <a:spcAft>
                <a:spcPct val="0"/>
              </a:spcAft>
              <a:tabLst>
                <a:tab pos="457200" algn="l"/>
              </a:tabLst>
              <a:defRPr>
                <a:solidFill>
                  <a:schemeClr val="tx1"/>
                </a:solidFill>
                <a:latin typeface="Arial" panose="020B0604020202020204" pitchFamily="34" charset="0"/>
              </a:defRPr>
            </a:lvl8pPr>
            <a:lvl9pPr eaLnBrk="0" fontAlgn="base" hangingPunct="0">
              <a:spcBef>
                <a:spcPct val="0"/>
              </a:spcBef>
              <a:spcAft>
                <a:spcPct val="0"/>
              </a:spcAft>
              <a:tabLst>
                <a:tab pos="457200" algn="l"/>
              </a:tabLs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tab pos="457200" algn="l"/>
              </a:tabLst>
              <a:defRPr/>
            </a:pPr>
            <a:r>
              <a:rPr kumimoji="0" lang="en-US" altLang="en-US" sz="2800" b="1" i="0" u="none" strike="noStrike" kern="1200" cap="none" spc="0" normalizeH="0" baseline="0" noProof="0" dirty="0">
                <a:ln>
                  <a:noFill/>
                </a:ln>
                <a:solidFill>
                  <a:schemeClr val="accent1">
                    <a:lumMod val="75000"/>
                  </a:schemeClr>
                </a:solidFill>
                <a:effectLst/>
                <a:uLnTx/>
                <a:uFillTx/>
                <a:latin typeface="Calibri" panose="020F0502020204030204" pitchFamily="34" charset="0"/>
                <a:ea typeface="Times New Roman" panose="02020603050405020304" pitchFamily="18" charset="0"/>
                <a:cs typeface="Calibri" panose="020F0502020204030204" pitchFamily="34" charset="0"/>
              </a:rPr>
              <a:t>PAPER</a:t>
            </a:r>
            <a:endParaRPr kumimoji="0" lang="en-US" altLang="en-US" sz="2800" b="0" i="0" u="none" strike="noStrike" kern="1200" cap="none" spc="0" normalizeH="0" baseline="0" noProof="0" dirty="0">
              <a:ln>
                <a:noFill/>
              </a:ln>
              <a:solidFill>
                <a:schemeClr val="accent1">
                  <a:lumMod val="75000"/>
                </a:schemeClr>
              </a:solidFill>
              <a:effectLst/>
              <a:uLnTx/>
              <a:uFillTx/>
            </a:endParaRPr>
          </a:p>
          <a:p>
            <a:pPr marL="168275" marR="0" lvl="0" indent="-168275" algn="l" defTabSz="914400" rtl="0" eaLnBrk="0" fontAlgn="base" latinLnBrk="0" hangingPunct="0">
              <a:lnSpc>
                <a:spcPct val="100000"/>
              </a:lnSpc>
              <a:spcBef>
                <a:spcPct val="0"/>
              </a:spcBef>
              <a:spcAft>
                <a:spcPct val="0"/>
              </a:spcAft>
              <a:buClrTx/>
              <a:buSzTx/>
              <a:buFontTx/>
              <a:buChar char="•"/>
              <a:tabLst>
                <a:tab pos="457200" algn="l"/>
              </a:tabLst>
              <a:defRPr/>
            </a:pPr>
            <a:r>
              <a:rPr kumimoji="0" lang="en-US" altLang="en-US" sz="2200" b="0" i="0" u="none" strike="noStrike" kern="1200" cap="none" spc="0" normalizeH="0" baseline="0" noProof="0" dirty="0">
                <a:ln>
                  <a:noFill/>
                </a:ln>
                <a:solidFill>
                  <a:srgbClr val="DFE3E5">
                    <a:lumMod val="25000"/>
                  </a:srgbClr>
                </a:solidFill>
                <a:effectLst/>
                <a:uLnTx/>
                <a:uFillTx/>
                <a:latin typeface="Calibri" panose="020F0502020204030204" pitchFamily="34" charset="0"/>
                <a:ea typeface="Times New Roman" panose="02020603050405020304" pitchFamily="18" charset="0"/>
                <a:cs typeface="Calibri" panose="020F0502020204030204" pitchFamily="34" charset="0"/>
              </a:rPr>
              <a:t>Newspaper and inserts</a:t>
            </a:r>
            <a:endParaRPr kumimoji="0" lang="en-US" altLang="en-US" sz="2200" b="0" i="0" u="none" strike="noStrike" kern="1200" cap="none" spc="0" normalizeH="0" baseline="0" noProof="0" dirty="0">
              <a:ln>
                <a:noFill/>
              </a:ln>
              <a:solidFill>
                <a:srgbClr val="DFE3E5">
                  <a:lumMod val="25000"/>
                </a:srgbClr>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marL="168275" marR="0" lvl="0" indent="-168275" algn="l" defTabSz="914400" rtl="0" eaLnBrk="0" fontAlgn="base" latinLnBrk="0" hangingPunct="0">
              <a:lnSpc>
                <a:spcPct val="100000"/>
              </a:lnSpc>
              <a:spcBef>
                <a:spcPct val="0"/>
              </a:spcBef>
              <a:spcAft>
                <a:spcPct val="0"/>
              </a:spcAft>
              <a:buClrTx/>
              <a:buSzTx/>
              <a:buFontTx/>
              <a:buChar char="•"/>
              <a:tabLst>
                <a:tab pos="457200" algn="l"/>
              </a:tabLst>
              <a:defRPr/>
            </a:pPr>
            <a:r>
              <a:rPr kumimoji="0" lang="en-US" altLang="en-US" sz="2200" b="0" i="0" u="none" strike="noStrike" kern="1200" cap="none" spc="0" normalizeH="0" baseline="0" noProof="0" dirty="0">
                <a:ln>
                  <a:noFill/>
                </a:ln>
                <a:solidFill>
                  <a:srgbClr val="DFE3E5">
                    <a:lumMod val="25000"/>
                  </a:srgbClr>
                </a:solidFill>
                <a:effectLst/>
                <a:uLnTx/>
                <a:uFillTx/>
                <a:latin typeface="Calibri" panose="020F0502020204030204" pitchFamily="34" charset="0"/>
                <a:ea typeface="Times New Roman" panose="02020603050405020304" pitchFamily="18" charset="0"/>
                <a:cs typeface="Calibri" panose="020F0502020204030204" pitchFamily="34" charset="0"/>
              </a:rPr>
              <a:t>Magazines and catalogs</a:t>
            </a:r>
            <a:endParaRPr kumimoji="0" lang="en-US" altLang="en-US" sz="2200" b="0" i="0" u="none" strike="noStrike" kern="1200" cap="none" spc="0" normalizeH="0" baseline="0" noProof="0" dirty="0">
              <a:ln>
                <a:noFill/>
              </a:ln>
              <a:solidFill>
                <a:srgbClr val="DFE3E5">
                  <a:lumMod val="25000"/>
                </a:srgbClr>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marL="168275" marR="0" lvl="0" indent="-168275" algn="l" defTabSz="914400" rtl="0" eaLnBrk="0" fontAlgn="base" latinLnBrk="0" hangingPunct="0">
              <a:lnSpc>
                <a:spcPct val="100000"/>
              </a:lnSpc>
              <a:spcBef>
                <a:spcPct val="0"/>
              </a:spcBef>
              <a:spcAft>
                <a:spcPct val="0"/>
              </a:spcAft>
              <a:buClrTx/>
              <a:buSzTx/>
              <a:buFontTx/>
              <a:buChar char="•"/>
              <a:tabLst>
                <a:tab pos="457200" algn="l"/>
              </a:tabLst>
              <a:defRPr/>
            </a:pPr>
            <a:r>
              <a:rPr kumimoji="0" lang="en-US" altLang="en-US" sz="2200" b="0" i="0" u="none" strike="noStrike" kern="1200" cap="none" spc="0" normalizeH="0" baseline="0" noProof="0" dirty="0">
                <a:ln>
                  <a:noFill/>
                </a:ln>
                <a:solidFill>
                  <a:srgbClr val="DFE3E5">
                    <a:lumMod val="25000"/>
                  </a:srgbClr>
                </a:solidFill>
                <a:effectLst/>
                <a:uLnTx/>
                <a:uFillTx/>
                <a:latin typeface="Calibri" panose="020F0502020204030204" pitchFamily="34" charset="0"/>
                <a:ea typeface="Times New Roman" panose="02020603050405020304" pitchFamily="18" charset="0"/>
                <a:cs typeface="Calibri" panose="020F0502020204030204" pitchFamily="34" charset="0"/>
              </a:rPr>
              <a:t>Mail and office papers</a:t>
            </a:r>
            <a:r>
              <a:rPr kumimoji="0" lang="en-US" altLang="en-US" sz="2200" b="1" i="0" u="none" strike="noStrike" kern="1200" cap="none" spc="0" normalizeH="0" baseline="0" noProof="0" dirty="0">
                <a:ln>
                  <a:noFill/>
                </a:ln>
                <a:solidFill>
                  <a:srgbClr val="DFE3E5">
                    <a:lumMod val="25000"/>
                  </a:srgbClr>
                </a:solidFill>
                <a:effectLst/>
                <a:uLnTx/>
                <a:uFillTx/>
                <a:latin typeface="Calibri" panose="020F0502020204030204" pitchFamily="34" charset="0"/>
                <a:ea typeface="Times New Roman" panose="02020603050405020304" pitchFamily="18" charset="0"/>
                <a:cs typeface="Calibri" panose="020F0502020204030204" pitchFamily="34" charset="0"/>
              </a:rPr>
              <a:t> </a:t>
            </a:r>
          </a:p>
          <a:p>
            <a:pPr marL="0" marR="0" lvl="0" indent="0" algn="l" defTabSz="914400" rtl="0" eaLnBrk="0" fontAlgn="base" latinLnBrk="0" hangingPunct="0">
              <a:lnSpc>
                <a:spcPct val="100000"/>
              </a:lnSpc>
              <a:spcBef>
                <a:spcPct val="0"/>
              </a:spcBef>
              <a:spcAft>
                <a:spcPct val="0"/>
              </a:spcAft>
              <a:buClrTx/>
              <a:buSzTx/>
              <a:buFontTx/>
              <a:buChar char="•"/>
              <a:tabLst>
                <a:tab pos="457200" algn="l"/>
              </a:tabLst>
              <a:defRPr/>
            </a:pPr>
            <a:endParaRPr kumimoji="0" lang="en-US" altLang="en-US" sz="1600" b="0" i="0" u="none" strike="noStrike" kern="1200" cap="none" spc="0" normalizeH="0" baseline="0" noProof="0" dirty="0">
              <a:ln>
                <a:noFill/>
              </a:ln>
              <a:solidFill>
                <a:srgbClr val="DFE3E5">
                  <a:lumMod val="25000"/>
                </a:srgbClr>
              </a:solidFill>
              <a:effectLst/>
              <a:uLnTx/>
              <a:uFillTx/>
              <a:latin typeface="Arial" panose="020B0604020202020204" pitchFamily="34" charset="0"/>
              <a:ea typeface="+mn-ea"/>
              <a:cs typeface="+mn-cs"/>
            </a:endParaRPr>
          </a:p>
          <a:p>
            <a:pPr marL="0" marR="0" lvl="0" indent="0" algn="l" defTabSz="914400" rtl="0" eaLnBrk="0" fontAlgn="base" latinLnBrk="0" hangingPunct="0">
              <a:lnSpc>
                <a:spcPct val="100000"/>
              </a:lnSpc>
              <a:spcBef>
                <a:spcPct val="0"/>
              </a:spcBef>
              <a:spcAft>
                <a:spcPct val="0"/>
              </a:spcAft>
              <a:buClrTx/>
              <a:buSzTx/>
              <a:buFontTx/>
              <a:buNone/>
              <a:tabLst>
                <a:tab pos="457200" algn="l"/>
              </a:tabLst>
              <a:defRPr/>
            </a:pPr>
            <a:r>
              <a:rPr kumimoji="0" lang="en-US" altLang="en-US" sz="2800" b="1" i="0" u="none" strike="noStrike" kern="1200" cap="none" spc="0" normalizeH="0" baseline="0" noProof="0" dirty="0">
                <a:ln>
                  <a:noFill/>
                </a:ln>
                <a:solidFill>
                  <a:schemeClr val="accent1">
                    <a:lumMod val="75000"/>
                  </a:schemeClr>
                </a:solidFill>
                <a:effectLst/>
                <a:uLnTx/>
                <a:uFillTx/>
                <a:latin typeface="Calibri" panose="020F0502020204030204" pitchFamily="34" charset="0"/>
                <a:ea typeface="Times New Roman" panose="02020603050405020304" pitchFamily="18" charset="0"/>
                <a:cs typeface="Calibri" panose="020F0502020204030204" pitchFamily="34" charset="0"/>
              </a:rPr>
              <a:t>CARDBOARD</a:t>
            </a:r>
            <a:endParaRPr kumimoji="0" lang="en-US" altLang="en-US" sz="2800" b="0" i="0" u="none" strike="noStrike" kern="1200" cap="none" spc="0" normalizeH="0" baseline="0" noProof="0" dirty="0">
              <a:ln>
                <a:noFill/>
              </a:ln>
              <a:solidFill>
                <a:schemeClr val="accent1">
                  <a:lumMod val="75000"/>
                </a:schemeClr>
              </a:solidFill>
              <a:effectLst/>
              <a:uLnTx/>
              <a:uFillTx/>
            </a:endParaRPr>
          </a:p>
          <a:p>
            <a:pPr marL="168275" marR="0" lvl="0" indent="-168275" algn="l" defTabSz="914400" rtl="0" eaLnBrk="0" fontAlgn="base" latinLnBrk="0" hangingPunct="0">
              <a:lnSpc>
                <a:spcPct val="100000"/>
              </a:lnSpc>
              <a:spcBef>
                <a:spcPct val="0"/>
              </a:spcBef>
              <a:spcAft>
                <a:spcPct val="0"/>
              </a:spcAft>
              <a:buClrTx/>
              <a:buSzTx/>
              <a:buFontTx/>
              <a:buChar char="•"/>
              <a:tabLst>
                <a:tab pos="457200" algn="l"/>
              </a:tabLst>
              <a:defRPr/>
            </a:pPr>
            <a:r>
              <a:rPr kumimoji="0" lang="en-US" altLang="en-US" sz="2200" b="0" i="0" u="none" strike="noStrike" kern="1200" cap="none" spc="0" normalizeH="0" baseline="0" noProof="0" dirty="0">
                <a:ln>
                  <a:noFill/>
                </a:ln>
                <a:solidFill>
                  <a:srgbClr val="DFE3E5">
                    <a:lumMod val="25000"/>
                  </a:srgbClr>
                </a:solidFill>
                <a:effectLst/>
                <a:uLnTx/>
                <a:uFillTx/>
                <a:latin typeface="Calibri" panose="020F0502020204030204" pitchFamily="34" charset="0"/>
                <a:ea typeface="+mn-ea"/>
                <a:cs typeface="Calibri" panose="020F0502020204030204" pitchFamily="34" charset="0"/>
              </a:rPr>
              <a:t>Corrugated cardboard</a:t>
            </a:r>
          </a:p>
          <a:p>
            <a:pPr marL="168275" marR="0" lvl="0" indent="-168275" algn="l" defTabSz="914400" rtl="0" eaLnBrk="0" fontAlgn="base" latinLnBrk="0" hangingPunct="0">
              <a:lnSpc>
                <a:spcPct val="100000"/>
              </a:lnSpc>
              <a:spcBef>
                <a:spcPct val="0"/>
              </a:spcBef>
              <a:spcAft>
                <a:spcPct val="0"/>
              </a:spcAft>
              <a:buClrTx/>
              <a:buSzTx/>
              <a:buFontTx/>
              <a:buChar char="•"/>
              <a:tabLst>
                <a:tab pos="457200" algn="l"/>
              </a:tabLst>
              <a:defRPr/>
            </a:pPr>
            <a:r>
              <a:rPr kumimoji="0" lang="en-US" altLang="en-US" sz="2200" b="0" i="0" u="none" strike="noStrike" kern="1200" cap="none" spc="0" normalizeH="0" baseline="0" noProof="0" dirty="0">
                <a:ln>
                  <a:noFill/>
                </a:ln>
                <a:solidFill>
                  <a:srgbClr val="DFE3E5">
                    <a:lumMod val="25000"/>
                  </a:srgbClr>
                </a:solidFill>
                <a:effectLst/>
                <a:uLnTx/>
                <a:uFillTx/>
                <a:latin typeface="Calibri" panose="020F0502020204030204" pitchFamily="34" charset="0"/>
                <a:ea typeface="+mn-ea"/>
                <a:cs typeface="Calibri" panose="020F0502020204030204" pitchFamily="34" charset="0"/>
              </a:rPr>
              <a:t>Paperboard </a:t>
            </a:r>
            <a:r>
              <a:rPr kumimoji="0" lang="en-US" altLang="en-US" sz="2200" b="0" i="0" u="none" strike="noStrike" kern="1200" cap="none" spc="0" normalizeH="0" baseline="0" noProof="0" dirty="0">
                <a:ln>
                  <a:noFill/>
                </a:ln>
                <a:solidFill>
                  <a:srgbClr val="DFE3E5">
                    <a:lumMod val="25000"/>
                  </a:srgbClr>
                </a:solidFill>
                <a:effectLst/>
                <a:uLnTx/>
                <a:uFillTx/>
                <a:latin typeface="Calibri" panose="020F0502020204030204" pitchFamily="34" charset="0"/>
                <a:ea typeface="Times New Roman" panose="02020603050405020304" pitchFamily="18" charset="0"/>
                <a:cs typeface="Calibri" panose="020F0502020204030204" pitchFamily="34" charset="0"/>
              </a:rPr>
              <a:t>(e.g., cracker boxes)</a:t>
            </a:r>
          </a:p>
          <a:p>
            <a:pPr marL="0" marR="0" lvl="0" indent="0" algn="l" defTabSz="914400" rtl="0" eaLnBrk="0" fontAlgn="base" latinLnBrk="0" hangingPunct="0">
              <a:lnSpc>
                <a:spcPct val="100000"/>
              </a:lnSpc>
              <a:spcBef>
                <a:spcPct val="0"/>
              </a:spcBef>
              <a:spcAft>
                <a:spcPct val="0"/>
              </a:spcAft>
              <a:buClrTx/>
              <a:buSzTx/>
              <a:buFontTx/>
              <a:buNone/>
              <a:tabLst>
                <a:tab pos="457200" algn="l"/>
              </a:tabLst>
              <a:defRPr/>
            </a:pPr>
            <a:endParaRPr kumimoji="0" lang="en-US" altLang="en-US" sz="2200" b="0" i="0" u="none" strike="noStrike" kern="1200" cap="none" spc="0" normalizeH="0" baseline="0" noProof="0" dirty="0">
              <a:ln>
                <a:noFill/>
              </a:ln>
              <a:solidFill>
                <a:srgbClr val="DFE3E5">
                  <a:lumMod val="25000"/>
                </a:srgbClr>
              </a:solidFill>
              <a:effectLst/>
              <a:uLnTx/>
              <a:uFillTx/>
              <a:latin typeface="Arial" panose="020B0604020202020204" pitchFamily="34" charset="0"/>
              <a:ea typeface="+mn-ea"/>
              <a:cs typeface="+mn-cs"/>
            </a:endParaRPr>
          </a:p>
          <a:p>
            <a:pPr marL="0" marR="0" lvl="0" indent="0" algn="l" defTabSz="914400" rtl="0" eaLnBrk="0" fontAlgn="base" latinLnBrk="0" hangingPunct="0">
              <a:lnSpc>
                <a:spcPct val="100000"/>
              </a:lnSpc>
              <a:spcBef>
                <a:spcPct val="0"/>
              </a:spcBef>
              <a:spcAft>
                <a:spcPct val="0"/>
              </a:spcAft>
              <a:buClrTx/>
              <a:buSzTx/>
              <a:buFontTx/>
              <a:buNone/>
              <a:tabLst>
                <a:tab pos="457200" algn="l"/>
              </a:tabLst>
              <a:defRPr/>
            </a:pPr>
            <a:r>
              <a:rPr kumimoji="0" lang="en-US" altLang="en-US" sz="2800" b="1" i="0" u="none" strike="noStrike" kern="1200" cap="none" spc="0" normalizeH="0" baseline="0" noProof="0" dirty="0">
                <a:ln>
                  <a:noFill/>
                </a:ln>
                <a:solidFill>
                  <a:schemeClr val="accent1">
                    <a:lumMod val="75000"/>
                  </a:schemeClr>
                </a:solidFill>
                <a:effectLst/>
                <a:uLnTx/>
                <a:uFillTx/>
                <a:latin typeface="Calibri" panose="020F0502020204030204" pitchFamily="34" charset="0"/>
                <a:ea typeface="Times New Roman" panose="02020603050405020304" pitchFamily="18" charset="0"/>
                <a:cs typeface="Calibri" panose="020F0502020204030204" pitchFamily="34" charset="0"/>
              </a:rPr>
              <a:t>CARTONS</a:t>
            </a:r>
            <a:endParaRPr kumimoji="0" lang="en-US" altLang="en-US" sz="2800" b="0" i="0" u="none" strike="noStrike" kern="1200" cap="none" spc="0" normalizeH="0" baseline="0" noProof="0" dirty="0">
              <a:ln>
                <a:noFill/>
              </a:ln>
              <a:solidFill>
                <a:schemeClr val="accent1">
                  <a:lumMod val="75000"/>
                </a:schemeClr>
              </a:solidFill>
              <a:effectLst/>
              <a:uLnTx/>
              <a:uFillTx/>
            </a:endParaRPr>
          </a:p>
          <a:p>
            <a:pPr marL="168275" marR="0" lvl="0" indent="-168275" algn="l" defTabSz="914400" rtl="0" eaLnBrk="0" fontAlgn="base" latinLnBrk="0" hangingPunct="0">
              <a:lnSpc>
                <a:spcPct val="100000"/>
              </a:lnSpc>
              <a:spcBef>
                <a:spcPct val="0"/>
              </a:spcBef>
              <a:spcAft>
                <a:spcPct val="0"/>
              </a:spcAft>
              <a:buClrTx/>
              <a:buSzTx/>
              <a:buFontTx/>
              <a:buChar char="•"/>
              <a:tabLst>
                <a:tab pos="457200" algn="l"/>
              </a:tabLst>
              <a:defRPr/>
            </a:pPr>
            <a:r>
              <a:rPr kumimoji="0" lang="en-US" altLang="en-US" sz="2200" b="0" i="0" u="none" strike="noStrike" kern="1200" cap="none" spc="0" normalizeH="0" baseline="0" noProof="0" dirty="0">
                <a:ln>
                  <a:noFill/>
                </a:ln>
                <a:solidFill>
                  <a:srgbClr val="DFE3E5">
                    <a:lumMod val="25000"/>
                  </a:srgbClr>
                </a:solidFill>
                <a:effectLst/>
                <a:uLnTx/>
                <a:uFillTx/>
                <a:latin typeface="Calibri" panose="020F0502020204030204" pitchFamily="34" charset="0"/>
                <a:ea typeface="+mn-ea"/>
                <a:cs typeface="Calibri" panose="020F0502020204030204" pitchFamily="34" charset="0"/>
              </a:rPr>
              <a:t>Milk and juice cartons</a:t>
            </a:r>
          </a:p>
          <a:p>
            <a:pPr marL="168275" marR="0" lvl="0" indent="-168275" algn="l" defTabSz="914400" rtl="0" eaLnBrk="0" fontAlgn="base" latinLnBrk="0" hangingPunct="0">
              <a:lnSpc>
                <a:spcPct val="100000"/>
              </a:lnSpc>
              <a:spcBef>
                <a:spcPct val="0"/>
              </a:spcBef>
              <a:spcAft>
                <a:spcPct val="0"/>
              </a:spcAft>
              <a:buClrTx/>
              <a:buSzTx/>
              <a:buFontTx/>
              <a:buChar char="•"/>
              <a:tabLst>
                <a:tab pos="457200" algn="l"/>
              </a:tabLst>
              <a:defRPr/>
            </a:pPr>
            <a:r>
              <a:rPr kumimoji="0" lang="en-US" altLang="en-US" sz="2200" b="0" i="0" u="none" strike="noStrike" kern="1200" cap="none" spc="0" normalizeH="0" baseline="0" noProof="0" dirty="0">
                <a:ln>
                  <a:noFill/>
                </a:ln>
                <a:solidFill>
                  <a:srgbClr val="DFE3E5">
                    <a:lumMod val="25000"/>
                  </a:srgbClr>
                </a:solidFill>
                <a:effectLst/>
                <a:uLnTx/>
                <a:uFillTx/>
                <a:latin typeface="Calibri" panose="020F0502020204030204" pitchFamily="34" charset="0"/>
                <a:ea typeface="+mn-ea"/>
                <a:cs typeface="Calibri" panose="020F0502020204030204" pitchFamily="34" charset="0"/>
              </a:rPr>
              <a:t>Soup, broth, and wine cartons</a:t>
            </a:r>
          </a:p>
          <a:p>
            <a:pPr marL="168275" marR="0" lvl="0" indent="-168275" algn="l" defTabSz="914400" rtl="0" eaLnBrk="0" fontAlgn="base" latinLnBrk="0" hangingPunct="0">
              <a:lnSpc>
                <a:spcPct val="100000"/>
              </a:lnSpc>
              <a:spcBef>
                <a:spcPct val="0"/>
              </a:spcBef>
              <a:spcAft>
                <a:spcPct val="0"/>
              </a:spcAft>
              <a:buClrTx/>
              <a:buSzTx/>
              <a:buFontTx/>
              <a:buChar char="•"/>
              <a:tabLst>
                <a:tab pos="457200" algn="l"/>
              </a:tabLst>
              <a:defRPr/>
            </a:pPr>
            <a:r>
              <a:rPr kumimoji="0" lang="en-US" altLang="en-US" sz="2200" b="0" i="0" u="none" strike="noStrike" kern="1200" cap="none" spc="0" normalizeH="0" baseline="0" noProof="0" dirty="0">
                <a:ln>
                  <a:noFill/>
                </a:ln>
                <a:solidFill>
                  <a:srgbClr val="DFE3E5">
                    <a:lumMod val="25000"/>
                  </a:srgbClr>
                </a:solidFill>
                <a:effectLst/>
                <a:uLnTx/>
                <a:uFillTx/>
                <a:latin typeface="Calibri" panose="020F0502020204030204" pitchFamily="34" charset="0"/>
                <a:ea typeface="+mn-ea"/>
                <a:cs typeface="Calibri" panose="020F0502020204030204" pitchFamily="34" charset="0"/>
              </a:rPr>
              <a:t>Juice </a:t>
            </a:r>
            <a:r>
              <a:rPr kumimoji="0" lang="en-US" altLang="en-US" sz="2200" b="0" i="0" u="none" strike="noStrike" kern="1200" cap="none" spc="0" normalizeH="0" baseline="0" noProof="0" dirty="0">
                <a:ln>
                  <a:noFill/>
                </a:ln>
                <a:solidFill>
                  <a:srgbClr val="DFE3E5">
                    <a:lumMod val="25000"/>
                  </a:srgbClr>
                </a:solidFill>
                <a:effectLst/>
                <a:uLnTx/>
                <a:uFillTx/>
                <a:latin typeface="Calibri" panose="020F0502020204030204" pitchFamily="34" charset="0"/>
                <a:ea typeface="Times New Roman" panose="02020603050405020304" pitchFamily="18" charset="0"/>
                <a:cs typeface="Calibri" panose="020F0502020204030204" pitchFamily="34" charset="0"/>
              </a:rPr>
              <a:t>boxes</a:t>
            </a:r>
            <a:endParaRPr kumimoji="0" lang="en-US" altLang="en-US" sz="2200" b="0" i="0" u="none" strike="noStrike" kern="1200" cap="none" spc="0" normalizeH="0" baseline="0" noProof="0" dirty="0">
              <a:ln>
                <a:noFill/>
              </a:ln>
              <a:solidFill>
                <a:srgbClr val="DFE3E5">
                  <a:lumMod val="25000"/>
                </a:srgbClr>
              </a:solidFill>
              <a:effectLst/>
              <a:uLnTx/>
              <a:uFillTx/>
              <a:latin typeface="Arial" panose="020B0604020202020204" pitchFamily="34" charset="0"/>
              <a:ea typeface="+mn-ea"/>
              <a:cs typeface="+mn-cs"/>
            </a:endParaRPr>
          </a:p>
        </p:txBody>
      </p:sp>
      <p:pic>
        <p:nvPicPr>
          <p:cNvPr id="2063" name="Picture 5">
            <a:extLst>
              <a:ext uri="{FF2B5EF4-FFF2-40B4-BE49-F238E27FC236}">
                <a16:creationId xmlns:a16="http://schemas.microsoft.com/office/drawing/2014/main" id="{C568C71D-1C84-4EAD-82F0-3D00F674BF8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68557" y="4341628"/>
            <a:ext cx="1324453" cy="455720"/>
          </a:xfrm>
          <a:prstGeom prst="rect">
            <a:avLst/>
          </a:prstGeom>
          <a:noFill/>
          <a:extLst>
            <a:ext uri="{909E8E84-426E-40DD-AFC4-6F175D3DCCD1}">
              <a14:hiddenFill xmlns:a14="http://schemas.microsoft.com/office/drawing/2010/main">
                <a:solidFill>
                  <a:srgbClr val="FFFFFF"/>
                </a:solidFill>
              </a14:hiddenFill>
            </a:ext>
          </a:extLst>
        </p:spPr>
      </p:pic>
      <p:sp>
        <p:nvSpPr>
          <p:cNvPr id="27" name="Rectangle 26">
            <a:extLst>
              <a:ext uri="{FF2B5EF4-FFF2-40B4-BE49-F238E27FC236}">
                <a16:creationId xmlns:a16="http://schemas.microsoft.com/office/drawing/2014/main" id="{A82179B2-7FA4-4C1D-9D2D-DEF075CE6DCB}"/>
              </a:ext>
            </a:extLst>
          </p:cNvPr>
          <p:cNvSpPr/>
          <p:nvPr/>
        </p:nvSpPr>
        <p:spPr>
          <a:xfrm>
            <a:off x="1202579" y="1164719"/>
            <a:ext cx="6867071" cy="584775"/>
          </a:xfrm>
          <a:prstGeom prst="rect">
            <a:avLst/>
          </a:prstGeom>
        </p:spPr>
        <p:txBody>
          <a:bodyPr wrap="square">
            <a:spAutoFit/>
          </a:bodyPr>
          <a:lstStyle/>
          <a:p>
            <a:pPr lvl="0">
              <a:spcAft>
                <a:spcPts val="600"/>
              </a:spcAft>
              <a:defRPr/>
            </a:pPr>
            <a:r>
              <a:rPr lang="en-US" sz="3200" b="1" dirty="0">
                <a:solidFill>
                  <a:srgbClr val="DFE3E5">
                    <a:lumMod val="25000"/>
                  </a:srgbClr>
                </a:solidFill>
                <a:latin typeface="Calibri" panose="020F0502020204030204" pitchFamily="34" charset="0"/>
                <a:cs typeface="Calibri" panose="020F0502020204030204" pitchFamily="34" charset="0"/>
              </a:rPr>
              <a:t>Put these items in the recycling:</a:t>
            </a:r>
          </a:p>
        </p:txBody>
      </p:sp>
      <p:pic>
        <p:nvPicPr>
          <p:cNvPr id="26" name="Picture 25">
            <a:extLst>
              <a:ext uri="{FF2B5EF4-FFF2-40B4-BE49-F238E27FC236}">
                <a16:creationId xmlns:a16="http://schemas.microsoft.com/office/drawing/2014/main" id="{7083D819-2E47-4AF1-BBB4-2B46C7BF0AD5}"/>
              </a:ext>
            </a:extLst>
          </p:cNvPr>
          <p:cNvPicPr>
            <a:picLocks noChangeAspect="1"/>
          </p:cNvPicPr>
          <p:nvPr/>
        </p:nvPicPr>
        <p:blipFill>
          <a:blip r:embed="rId4"/>
          <a:stretch>
            <a:fillRect/>
          </a:stretch>
        </p:blipFill>
        <p:spPr>
          <a:xfrm>
            <a:off x="3238730" y="2933589"/>
            <a:ext cx="1786926" cy="1253655"/>
          </a:xfrm>
          <a:prstGeom prst="rect">
            <a:avLst/>
          </a:prstGeom>
        </p:spPr>
      </p:pic>
      <p:pic>
        <p:nvPicPr>
          <p:cNvPr id="29" name="Picture 28">
            <a:extLst>
              <a:ext uri="{FF2B5EF4-FFF2-40B4-BE49-F238E27FC236}">
                <a16:creationId xmlns:a16="http://schemas.microsoft.com/office/drawing/2014/main" id="{BA956933-7463-400C-A7F3-D4B007FBADE6}"/>
              </a:ext>
            </a:extLst>
          </p:cNvPr>
          <p:cNvPicPr>
            <a:picLocks noChangeAspect="1"/>
          </p:cNvPicPr>
          <p:nvPr/>
        </p:nvPicPr>
        <p:blipFill>
          <a:blip r:embed="rId5"/>
          <a:stretch>
            <a:fillRect/>
          </a:stretch>
        </p:blipFill>
        <p:spPr>
          <a:xfrm>
            <a:off x="10825976" y="1057388"/>
            <a:ext cx="847724" cy="894302"/>
          </a:xfrm>
          <a:prstGeom prst="rect">
            <a:avLst/>
          </a:prstGeom>
        </p:spPr>
      </p:pic>
      <p:pic>
        <p:nvPicPr>
          <p:cNvPr id="31" name="Picture 30">
            <a:extLst>
              <a:ext uri="{FF2B5EF4-FFF2-40B4-BE49-F238E27FC236}">
                <a16:creationId xmlns:a16="http://schemas.microsoft.com/office/drawing/2014/main" id="{09D2700E-43B2-4191-B34D-D685E6746FF3}"/>
              </a:ext>
            </a:extLst>
          </p:cNvPr>
          <p:cNvPicPr>
            <a:picLocks noChangeAspect="1"/>
          </p:cNvPicPr>
          <p:nvPr/>
        </p:nvPicPr>
        <p:blipFill>
          <a:blip r:embed="rId6"/>
          <a:stretch>
            <a:fillRect/>
          </a:stretch>
        </p:blipFill>
        <p:spPr>
          <a:xfrm>
            <a:off x="10825976" y="4473001"/>
            <a:ext cx="992815" cy="1505955"/>
          </a:xfrm>
          <a:prstGeom prst="rect">
            <a:avLst/>
          </a:prstGeom>
        </p:spPr>
      </p:pic>
      <p:pic>
        <p:nvPicPr>
          <p:cNvPr id="3" name="Picture 2">
            <a:extLst>
              <a:ext uri="{FF2B5EF4-FFF2-40B4-BE49-F238E27FC236}">
                <a16:creationId xmlns:a16="http://schemas.microsoft.com/office/drawing/2014/main" id="{DC572466-C520-4AA7-9D0F-B4041D359B24}"/>
              </a:ext>
            </a:extLst>
          </p:cNvPr>
          <p:cNvPicPr>
            <a:picLocks noChangeAspect="1"/>
          </p:cNvPicPr>
          <p:nvPr/>
        </p:nvPicPr>
        <p:blipFill>
          <a:blip r:embed="rId7"/>
          <a:stretch>
            <a:fillRect/>
          </a:stretch>
        </p:blipFill>
        <p:spPr>
          <a:xfrm>
            <a:off x="418773" y="1040351"/>
            <a:ext cx="720990" cy="645445"/>
          </a:xfrm>
          <a:prstGeom prst="rect">
            <a:avLst/>
          </a:prstGeom>
        </p:spPr>
      </p:pic>
      <p:pic>
        <p:nvPicPr>
          <p:cNvPr id="13" name="Picture 12" descr="A picture containing bottle, empty&#10;&#10;Description automatically generated">
            <a:extLst>
              <a:ext uri="{FF2B5EF4-FFF2-40B4-BE49-F238E27FC236}">
                <a16:creationId xmlns:a16="http://schemas.microsoft.com/office/drawing/2014/main" id="{82B54578-9D41-4C2D-AAE9-E2195569893B}"/>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0721506" y="2557510"/>
            <a:ext cx="938339" cy="1220396"/>
          </a:xfrm>
          <a:prstGeom prst="rect">
            <a:avLst/>
          </a:prstGeom>
        </p:spPr>
      </p:pic>
      <p:pic>
        <p:nvPicPr>
          <p:cNvPr id="14" name="Picture 13">
            <a:extLst>
              <a:ext uri="{FF2B5EF4-FFF2-40B4-BE49-F238E27FC236}">
                <a16:creationId xmlns:a16="http://schemas.microsoft.com/office/drawing/2014/main" id="{38B94637-19F4-4D2C-AC2A-03B26B1790FE}"/>
              </a:ext>
            </a:extLst>
          </p:cNvPr>
          <p:cNvPicPr/>
          <p:nvPr/>
        </p:nvPicPr>
        <p:blipFill>
          <a:blip r:embed="rId9">
            <a:extLst>
              <a:ext uri="{28A0092B-C50C-407E-A947-70E740481C1C}">
                <a14:useLocalDpi xmlns:a14="http://schemas.microsoft.com/office/drawing/2010/main" val="0"/>
              </a:ext>
            </a:extLst>
          </a:blip>
          <a:stretch>
            <a:fillRect/>
          </a:stretch>
        </p:blipFill>
        <p:spPr>
          <a:xfrm>
            <a:off x="3596550" y="4822312"/>
            <a:ext cx="1238507" cy="903446"/>
          </a:xfrm>
          <a:prstGeom prst="rect">
            <a:avLst/>
          </a:prstGeom>
        </p:spPr>
      </p:pic>
    </p:spTree>
    <p:extLst>
      <p:ext uri="{BB962C8B-B14F-4D97-AF65-F5344CB8AC3E}">
        <p14:creationId xmlns:p14="http://schemas.microsoft.com/office/powerpoint/2010/main" val="317051555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D0F3715D-9BEF-4973-A154-1DC975835F99}"/>
              </a:ext>
            </a:extLst>
          </p:cNvPr>
          <p:cNvSpPr>
            <a:spLocks noGrp="1"/>
          </p:cNvSpPr>
          <p:nvPr>
            <p:ph type="title"/>
          </p:nvPr>
        </p:nvSpPr>
        <p:spPr>
          <a:xfrm>
            <a:off x="0" y="12176"/>
            <a:ext cx="12192000" cy="1381176"/>
          </a:xfrm>
          <a:solidFill>
            <a:schemeClr val="tx1"/>
          </a:solidFill>
        </p:spPr>
        <p:txBody>
          <a:bodyPr vert="horz" lIns="91440" tIns="45720" rIns="91440" bIns="45720" rtlCol="0" anchor="ctr">
            <a:normAutofit/>
          </a:bodyPr>
          <a:lstStyle/>
          <a:p>
            <a:r>
              <a:rPr lang="en-US" sz="5400" b="1" dirty="0">
                <a:solidFill>
                  <a:schemeClr val="bg1">
                    <a:lumMod val="75000"/>
                  </a:schemeClr>
                </a:solidFill>
                <a:latin typeface="Calibri" panose="020F0502020204030204" pitchFamily="34" charset="0"/>
                <a:cs typeface="Calibri" panose="020F0502020204030204" pitchFamily="34" charset="0"/>
              </a:rPr>
              <a:t>Recycle Right</a:t>
            </a:r>
          </a:p>
        </p:txBody>
      </p:sp>
      <p:sp>
        <p:nvSpPr>
          <p:cNvPr id="27" name="Rectangle 26">
            <a:extLst>
              <a:ext uri="{FF2B5EF4-FFF2-40B4-BE49-F238E27FC236}">
                <a16:creationId xmlns:a16="http://schemas.microsoft.com/office/drawing/2014/main" id="{A82179B2-7FA4-4C1D-9D2D-DEF075CE6DCB}"/>
              </a:ext>
            </a:extLst>
          </p:cNvPr>
          <p:cNvSpPr/>
          <p:nvPr/>
        </p:nvSpPr>
        <p:spPr>
          <a:xfrm>
            <a:off x="873884" y="1283334"/>
            <a:ext cx="10752937" cy="584775"/>
          </a:xfrm>
          <a:prstGeom prst="rect">
            <a:avLst/>
          </a:prstGeom>
        </p:spPr>
        <p:txBody>
          <a:bodyPr wrap="square">
            <a:spAutoFit/>
          </a:bodyPr>
          <a:lstStyle/>
          <a:p>
            <a:pPr marL="0" marR="0" lvl="0" indent="0" algn="l" defTabSz="457200" rtl="0" eaLnBrk="1" fontAlgn="auto" latinLnBrk="0" hangingPunct="1">
              <a:lnSpc>
                <a:spcPct val="100000"/>
              </a:lnSpc>
              <a:spcBef>
                <a:spcPts val="0"/>
              </a:spcBef>
              <a:spcAft>
                <a:spcPts val="600"/>
              </a:spcAft>
              <a:buClrTx/>
              <a:buSzTx/>
              <a:buFontTx/>
              <a:buNone/>
              <a:tabLst/>
              <a:defRPr/>
            </a:pPr>
            <a:r>
              <a:rPr kumimoji="0" lang="en-US" sz="3200" b="1" u="none" strike="noStrike" kern="1200" cap="none" spc="0" normalizeH="0" baseline="0" noProof="0" dirty="0">
                <a:ln>
                  <a:noFill/>
                </a:ln>
                <a:solidFill>
                  <a:srgbClr val="DFE3E5">
                    <a:lumMod val="25000"/>
                  </a:srgbClr>
                </a:solidFill>
                <a:effectLst/>
                <a:uLnTx/>
                <a:uFillTx/>
                <a:latin typeface="Calibri" panose="020F0502020204030204" pitchFamily="34" charset="0"/>
                <a:cs typeface="Calibri" panose="020F0502020204030204" pitchFamily="34" charset="0"/>
              </a:rPr>
              <a:t>Follow these rules to ensure recycling gets recycled right:</a:t>
            </a:r>
          </a:p>
        </p:txBody>
      </p:sp>
      <p:pic>
        <p:nvPicPr>
          <p:cNvPr id="9" name="Picture 8">
            <a:extLst>
              <a:ext uri="{FF2B5EF4-FFF2-40B4-BE49-F238E27FC236}">
                <a16:creationId xmlns:a16="http://schemas.microsoft.com/office/drawing/2014/main" id="{77C02DC5-B419-4736-BE9D-851459B0E5F7}"/>
              </a:ext>
            </a:extLst>
          </p:cNvPr>
          <p:cNvPicPr>
            <a:picLocks noChangeAspect="1"/>
          </p:cNvPicPr>
          <p:nvPr/>
        </p:nvPicPr>
        <p:blipFill>
          <a:blip r:embed="rId3"/>
          <a:stretch>
            <a:fillRect/>
          </a:stretch>
        </p:blipFill>
        <p:spPr>
          <a:xfrm>
            <a:off x="81239" y="1165344"/>
            <a:ext cx="720990" cy="645445"/>
          </a:xfrm>
          <a:prstGeom prst="rect">
            <a:avLst/>
          </a:prstGeom>
        </p:spPr>
      </p:pic>
      <p:sp>
        <p:nvSpPr>
          <p:cNvPr id="10" name="Title 1">
            <a:extLst>
              <a:ext uri="{FF2B5EF4-FFF2-40B4-BE49-F238E27FC236}">
                <a16:creationId xmlns:a16="http://schemas.microsoft.com/office/drawing/2014/main" id="{7FC55122-F2CC-4DE1-9A5B-9E4117F4D205}"/>
              </a:ext>
            </a:extLst>
          </p:cNvPr>
          <p:cNvSpPr txBox="1">
            <a:spLocks/>
          </p:cNvSpPr>
          <p:nvPr/>
        </p:nvSpPr>
        <p:spPr>
          <a:xfrm>
            <a:off x="441734" y="4908580"/>
            <a:ext cx="3961168" cy="1418679"/>
          </a:xfrm>
          <a:prstGeom prst="rect">
            <a:avLst/>
          </a:prstGeom>
          <a:solidFill>
            <a:schemeClr val="tx1"/>
          </a:solid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lt1"/>
              </a:buClr>
              <a:buSzPts val="3200"/>
              <a:buFont typeface="Montserrat"/>
              <a:buNone/>
              <a:defRPr sz="3200" b="1" i="0" u="none" strike="noStrike" cap="none">
                <a:solidFill>
                  <a:schemeClr val="lt1"/>
                </a:solidFill>
                <a:latin typeface="Montserrat"/>
                <a:ea typeface="Montserrat"/>
                <a:cs typeface="Montserrat"/>
                <a:sym typeface="Montserrat"/>
              </a:defRPr>
            </a:lvl1pPr>
            <a:lvl2pPr marR="0" lvl="1" algn="l" rtl="0" eaLnBrk="1" hangingPunct="1">
              <a:lnSpc>
                <a:spcPct val="100000"/>
              </a:lnSpc>
              <a:spcBef>
                <a:spcPts val="0"/>
              </a:spcBef>
              <a:spcAft>
                <a:spcPts val="0"/>
              </a:spcAft>
              <a:buClr>
                <a:schemeClr val="lt1"/>
              </a:buClr>
              <a:buSzPts val="3200"/>
              <a:buFont typeface="Montserrat"/>
              <a:buNone/>
              <a:defRPr sz="3200" b="1" i="0" u="none" strike="noStrike" cap="none">
                <a:solidFill>
                  <a:schemeClr val="lt1"/>
                </a:solidFill>
                <a:latin typeface="Montserrat"/>
                <a:ea typeface="Montserrat"/>
                <a:cs typeface="Montserrat"/>
                <a:sym typeface="Montserrat"/>
              </a:defRPr>
            </a:lvl2pPr>
            <a:lvl3pPr marR="0" lvl="2" algn="l" rtl="0" eaLnBrk="1" hangingPunct="1">
              <a:lnSpc>
                <a:spcPct val="100000"/>
              </a:lnSpc>
              <a:spcBef>
                <a:spcPts val="0"/>
              </a:spcBef>
              <a:spcAft>
                <a:spcPts val="0"/>
              </a:spcAft>
              <a:buClr>
                <a:schemeClr val="lt1"/>
              </a:buClr>
              <a:buSzPts val="3200"/>
              <a:buFont typeface="Montserrat"/>
              <a:buNone/>
              <a:defRPr sz="3200" b="1" i="0" u="none" strike="noStrike" cap="none">
                <a:solidFill>
                  <a:schemeClr val="lt1"/>
                </a:solidFill>
                <a:latin typeface="Montserrat"/>
                <a:ea typeface="Montserrat"/>
                <a:cs typeface="Montserrat"/>
                <a:sym typeface="Montserrat"/>
              </a:defRPr>
            </a:lvl3pPr>
            <a:lvl4pPr marR="0" lvl="3" algn="l" rtl="0" eaLnBrk="1" hangingPunct="1">
              <a:lnSpc>
                <a:spcPct val="100000"/>
              </a:lnSpc>
              <a:spcBef>
                <a:spcPts val="0"/>
              </a:spcBef>
              <a:spcAft>
                <a:spcPts val="0"/>
              </a:spcAft>
              <a:buClr>
                <a:schemeClr val="lt1"/>
              </a:buClr>
              <a:buSzPts val="3200"/>
              <a:buFont typeface="Montserrat"/>
              <a:buNone/>
              <a:defRPr sz="3200" b="1" i="0" u="none" strike="noStrike" cap="none">
                <a:solidFill>
                  <a:schemeClr val="lt1"/>
                </a:solidFill>
                <a:latin typeface="Montserrat"/>
                <a:ea typeface="Montserrat"/>
                <a:cs typeface="Montserrat"/>
                <a:sym typeface="Montserrat"/>
              </a:defRPr>
            </a:lvl4pPr>
            <a:lvl5pPr marR="0" lvl="4" algn="l" rtl="0" eaLnBrk="1" hangingPunct="1">
              <a:lnSpc>
                <a:spcPct val="100000"/>
              </a:lnSpc>
              <a:spcBef>
                <a:spcPts val="0"/>
              </a:spcBef>
              <a:spcAft>
                <a:spcPts val="0"/>
              </a:spcAft>
              <a:buClr>
                <a:schemeClr val="lt1"/>
              </a:buClr>
              <a:buSzPts val="3200"/>
              <a:buFont typeface="Montserrat"/>
              <a:buNone/>
              <a:defRPr sz="3200" b="1" i="0" u="none" strike="noStrike" cap="none">
                <a:solidFill>
                  <a:schemeClr val="lt1"/>
                </a:solidFill>
                <a:latin typeface="Montserrat"/>
                <a:ea typeface="Montserrat"/>
                <a:cs typeface="Montserrat"/>
                <a:sym typeface="Montserrat"/>
              </a:defRPr>
            </a:lvl5pPr>
            <a:lvl6pPr marR="0" lvl="5" algn="l" rtl="0" eaLnBrk="1" hangingPunct="1">
              <a:lnSpc>
                <a:spcPct val="100000"/>
              </a:lnSpc>
              <a:spcBef>
                <a:spcPts val="0"/>
              </a:spcBef>
              <a:spcAft>
                <a:spcPts val="0"/>
              </a:spcAft>
              <a:buClr>
                <a:schemeClr val="lt1"/>
              </a:buClr>
              <a:buSzPts val="3200"/>
              <a:buFont typeface="Montserrat"/>
              <a:buNone/>
              <a:defRPr sz="3200" b="1" i="0" u="none" strike="noStrike" cap="none">
                <a:solidFill>
                  <a:schemeClr val="lt1"/>
                </a:solidFill>
                <a:latin typeface="Montserrat"/>
                <a:ea typeface="Montserrat"/>
                <a:cs typeface="Montserrat"/>
                <a:sym typeface="Montserrat"/>
              </a:defRPr>
            </a:lvl6pPr>
            <a:lvl7pPr marR="0" lvl="6" algn="l" rtl="0" eaLnBrk="1" hangingPunct="1">
              <a:lnSpc>
                <a:spcPct val="100000"/>
              </a:lnSpc>
              <a:spcBef>
                <a:spcPts val="0"/>
              </a:spcBef>
              <a:spcAft>
                <a:spcPts val="0"/>
              </a:spcAft>
              <a:buClr>
                <a:schemeClr val="lt1"/>
              </a:buClr>
              <a:buSzPts val="3200"/>
              <a:buFont typeface="Montserrat"/>
              <a:buNone/>
              <a:defRPr sz="3200" b="1" i="0" u="none" strike="noStrike" cap="none">
                <a:solidFill>
                  <a:schemeClr val="lt1"/>
                </a:solidFill>
                <a:latin typeface="Montserrat"/>
                <a:ea typeface="Montserrat"/>
                <a:cs typeface="Montserrat"/>
                <a:sym typeface="Montserrat"/>
              </a:defRPr>
            </a:lvl7pPr>
            <a:lvl8pPr marR="0" lvl="7" algn="l" rtl="0" eaLnBrk="1" hangingPunct="1">
              <a:lnSpc>
                <a:spcPct val="100000"/>
              </a:lnSpc>
              <a:spcBef>
                <a:spcPts val="0"/>
              </a:spcBef>
              <a:spcAft>
                <a:spcPts val="0"/>
              </a:spcAft>
              <a:buClr>
                <a:schemeClr val="lt1"/>
              </a:buClr>
              <a:buSzPts val="3200"/>
              <a:buFont typeface="Montserrat"/>
              <a:buNone/>
              <a:defRPr sz="3200" b="1" i="0" u="none" strike="noStrike" cap="none">
                <a:solidFill>
                  <a:schemeClr val="lt1"/>
                </a:solidFill>
                <a:latin typeface="Montserrat"/>
                <a:ea typeface="Montserrat"/>
                <a:cs typeface="Montserrat"/>
                <a:sym typeface="Montserrat"/>
              </a:defRPr>
            </a:lvl8pPr>
            <a:lvl9pPr marR="0" lvl="8" algn="l" rtl="0" eaLnBrk="1" hangingPunct="1">
              <a:lnSpc>
                <a:spcPct val="100000"/>
              </a:lnSpc>
              <a:spcBef>
                <a:spcPts val="0"/>
              </a:spcBef>
              <a:spcAft>
                <a:spcPts val="0"/>
              </a:spcAft>
              <a:buClr>
                <a:schemeClr val="lt1"/>
              </a:buClr>
              <a:buSzPts val="3200"/>
              <a:buFont typeface="Montserrat"/>
              <a:buNone/>
              <a:defRPr sz="3200" b="1" i="0" u="none" strike="noStrike" cap="none">
                <a:solidFill>
                  <a:schemeClr val="lt1"/>
                </a:solidFill>
                <a:latin typeface="Montserrat"/>
                <a:ea typeface="Montserrat"/>
                <a:cs typeface="Montserrat"/>
                <a:sym typeface="Montserrat"/>
              </a:defRPr>
            </a:lvl9pPr>
          </a:lstStyle>
          <a:p>
            <a:pPr algn="ctr">
              <a:spcAft>
                <a:spcPts val="600"/>
              </a:spcAft>
            </a:pPr>
            <a:r>
              <a:rPr lang="en-US" sz="2800" dirty="0">
                <a:solidFill>
                  <a:schemeClr val="accent2"/>
                </a:solidFill>
                <a:latin typeface="Calibri" panose="020F0502020204030204" pitchFamily="34" charset="0"/>
                <a:cs typeface="Calibri" panose="020F0502020204030204" pitchFamily="34" charset="0"/>
              </a:rPr>
              <a:t>Empty &amp; Dry </a:t>
            </a:r>
          </a:p>
          <a:p>
            <a:pPr algn="ctr">
              <a:spcAft>
                <a:spcPts val="600"/>
              </a:spcAft>
            </a:pPr>
            <a:r>
              <a:rPr lang="en-US" sz="2800" dirty="0">
                <a:solidFill>
                  <a:schemeClr val="accent2"/>
                </a:solidFill>
                <a:latin typeface="Calibri" panose="020F0502020204030204" pitchFamily="34" charset="0"/>
                <a:cs typeface="Calibri" panose="020F0502020204030204" pitchFamily="34" charset="0"/>
              </a:rPr>
              <a:t>(No Food &amp; Liquids)</a:t>
            </a:r>
            <a:endParaRPr lang="en-US" sz="2400" dirty="0">
              <a:solidFill>
                <a:schemeClr val="accent2"/>
              </a:solidFill>
              <a:latin typeface="Calibri" panose="020F0502020204030204" pitchFamily="34" charset="0"/>
              <a:cs typeface="Calibri" panose="020F0502020204030204" pitchFamily="34" charset="0"/>
            </a:endParaRPr>
          </a:p>
        </p:txBody>
      </p:sp>
      <p:sp>
        <p:nvSpPr>
          <p:cNvPr id="11" name="Title 1">
            <a:extLst>
              <a:ext uri="{FF2B5EF4-FFF2-40B4-BE49-F238E27FC236}">
                <a16:creationId xmlns:a16="http://schemas.microsoft.com/office/drawing/2014/main" id="{22CEC816-12EA-4ECF-B340-4B3A1190CE7A}"/>
              </a:ext>
            </a:extLst>
          </p:cNvPr>
          <p:cNvSpPr txBox="1">
            <a:spLocks/>
          </p:cNvSpPr>
          <p:nvPr/>
        </p:nvSpPr>
        <p:spPr>
          <a:xfrm>
            <a:off x="4998568" y="4848099"/>
            <a:ext cx="3229256" cy="914399"/>
          </a:xfrm>
          <a:prstGeom prst="rect">
            <a:avLst/>
          </a:prstGeom>
          <a:solidFill>
            <a:schemeClr val="tx1"/>
          </a:solid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lt1"/>
              </a:buClr>
              <a:buSzPts val="3200"/>
              <a:buFont typeface="Montserrat"/>
              <a:buNone/>
              <a:defRPr sz="3200" b="1" i="0" u="none" strike="noStrike" cap="none">
                <a:solidFill>
                  <a:schemeClr val="lt1"/>
                </a:solidFill>
                <a:latin typeface="Montserrat"/>
                <a:ea typeface="Montserrat"/>
                <a:cs typeface="Montserrat"/>
                <a:sym typeface="Montserrat"/>
              </a:defRPr>
            </a:lvl1pPr>
            <a:lvl2pPr marR="0" lvl="1" algn="l" rtl="0" eaLnBrk="1" hangingPunct="1">
              <a:lnSpc>
                <a:spcPct val="100000"/>
              </a:lnSpc>
              <a:spcBef>
                <a:spcPts val="0"/>
              </a:spcBef>
              <a:spcAft>
                <a:spcPts val="0"/>
              </a:spcAft>
              <a:buClr>
                <a:schemeClr val="lt1"/>
              </a:buClr>
              <a:buSzPts val="3200"/>
              <a:buFont typeface="Montserrat"/>
              <a:buNone/>
              <a:defRPr sz="3200" b="1" i="0" u="none" strike="noStrike" cap="none">
                <a:solidFill>
                  <a:schemeClr val="lt1"/>
                </a:solidFill>
                <a:latin typeface="Montserrat"/>
                <a:ea typeface="Montserrat"/>
                <a:cs typeface="Montserrat"/>
                <a:sym typeface="Montserrat"/>
              </a:defRPr>
            </a:lvl2pPr>
            <a:lvl3pPr marR="0" lvl="2" algn="l" rtl="0" eaLnBrk="1" hangingPunct="1">
              <a:lnSpc>
                <a:spcPct val="100000"/>
              </a:lnSpc>
              <a:spcBef>
                <a:spcPts val="0"/>
              </a:spcBef>
              <a:spcAft>
                <a:spcPts val="0"/>
              </a:spcAft>
              <a:buClr>
                <a:schemeClr val="lt1"/>
              </a:buClr>
              <a:buSzPts val="3200"/>
              <a:buFont typeface="Montserrat"/>
              <a:buNone/>
              <a:defRPr sz="3200" b="1" i="0" u="none" strike="noStrike" cap="none">
                <a:solidFill>
                  <a:schemeClr val="lt1"/>
                </a:solidFill>
                <a:latin typeface="Montserrat"/>
                <a:ea typeface="Montserrat"/>
                <a:cs typeface="Montserrat"/>
                <a:sym typeface="Montserrat"/>
              </a:defRPr>
            </a:lvl3pPr>
            <a:lvl4pPr marR="0" lvl="3" algn="l" rtl="0" eaLnBrk="1" hangingPunct="1">
              <a:lnSpc>
                <a:spcPct val="100000"/>
              </a:lnSpc>
              <a:spcBef>
                <a:spcPts val="0"/>
              </a:spcBef>
              <a:spcAft>
                <a:spcPts val="0"/>
              </a:spcAft>
              <a:buClr>
                <a:schemeClr val="lt1"/>
              </a:buClr>
              <a:buSzPts val="3200"/>
              <a:buFont typeface="Montserrat"/>
              <a:buNone/>
              <a:defRPr sz="3200" b="1" i="0" u="none" strike="noStrike" cap="none">
                <a:solidFill>
                  <a:schemeClr val="lt1"/>
                </a:solidFill>
                <a:latin typeface="Montserrat"/>
                <a:ea typeface="Montserrat"/>
                <a:cs typeface="Montserrat"/>
                <a:sym typeface="Montserrat"/>
              </a:defRPr>
            </a:lvl4pPr>
            <a:lvl5pPr marR="0" lvl="4" algn="l" rtl="0" eaLnBrk="1" hangingPunct="1">
              <a:lnSpc>
                <a:spcPct val="100000"/>
              </a:lnSpc>
              <a:spcBef>
                <a:spcPts val="0"/>
              </a:spcBef>
              <a:spcAft>
                <a:spcPts val="0"/>
              </a:spcAft>
              <a:buClr>
                <a:schemeClr val="lt1"/>
              </a:buClr>
              <a:buSzPts val="3200"/>
              <a:buFont typeface="Montserrat"/>
              <a:buNone/>
              <a:defRPr sz="3200" b="1" i="0" u="none" strike="noStrike" cap="none">
                <a:solidFill>
                  <a:schemeClr val="lt1"/>
                </a:solidFill>
                <a:latin typeface="Montserrat"/>
                <a:ea typeface="Montserrat"/>
                <a:cs typeface="Montserrat"/>
                <a:sym typeface="Montserrat"/>
              </a:defRPr>
            </a:lvl5pPr>
            <a:lvl6pPr marR="0" lvl="5" algn="l" rtl="0" eaLnBrk="1" hangingPunct="1">
              <a:lnSpc>
                <a:spcPct val="100000"/>
              </a:lnSpc>
              <a:spcBef>
                <a:spcPts val="0"/>
              </a:spcBef>
              <a:spcAft>
                <a:spcPts val="0"/>
              </a:spcAft>
              <a:buClr>
                <a:schemeClr val="lt1"/>
              </a:buClr>
              <a:buSzPts val="3200"/>
              <a:buFont typeface="Montserrat"/>
              <a:buNone/>
              <a:defRPr sz="3200" b="1" i="0" u="none" strike="noStrike" cap="none">
                <a:solidFill>
                  <a:schemeClr val="lt1"/>
                </a:solidFill>
                <a:latin typeface="Montserrat"/>
                <a:ea typeface="Montserrat"/>
                <a:cs typeface="Montserrat"/>
                <a:sym typeface="Montserrat"/>
              </a:defRPr>
            </a:lvl6pPr>
            <a:lvl7pPr marR="0" lvl="6" algn="l" rtl="0" eaLnBrk="1" hangingPunct="1">
              <a:lnSpc>
                <a:spcPct val="100000"/>
              </a:lnSpc>
              <a:spcBef>
                <a:spcPts val="0"/>
              </a:spcBef>
              <a:spcAft>
                <a:spcPts val="0"/>
              </a:spcAft>
              <a:buClr>
                <a:schemeClr val="lt1"/>
              </a:buClr>
              <a:buSzPts val="3200"/>
              <a:buFont typeface="Montserrat"/>
              <a:buNone/>
              <a:defRPr sz="3200" b="1" i="0" u="none" strike="noStrike" cap="none">
                <a:solidFill>
                  <a:schemeClr val="lt1"/>
                </a:solidFill>
                <a:latin typeface="Montserrat"/>
                <a:ea typeface="Montserrat"/>
                <a:cs typeface="Montserrat"/>
                <a:sym typeface="Montserrat"/>
              </a:defRPr>
            </a:lvl7pPr>
            <a:lvl8pPr marR="0" lvl="7" algn="l" rtl="0" eaLnBrk="1" hangingPunct="1">
              <a:lnSpc>
                <a:spcPct val="100000"/>
              </a:lnSpc>
              <a:spcBef>
                <a:spcPts val="0"/>
              </a:spcBef>
              <a:spcAft>
                <a:spcPts val="0"/>
              </a:spcAft>
              <a:buClr>
                <a:schemeClr val="lt1"/>
              </a:buClr>
              <a:buSzPts val="3200"/>
              <a:buFont typeface="Montserrat"/>
              <a:buNone/>
              <a:defRPr sz="3200" b="1" i="0" u="none" strike="noStrike" cap="none">
                <a:solidFill>
                  <a:schemeClr val="lt1"/>
                </a:solidFill>
                <a:latin typeface="Montserrat"/>
                <a:ea typeface="Montserrat"/>
                <a:cs typeface="Montserrat"/>
                <a:sym typeface="Montserrat"/>
              </a:defRPr>
            </a:lvl8pPr>
            <a:lvl9pPr marR="0" lvl="8" algn="l" rtl="0" eaLnBrk="1" hangingPunct="1">
              <a:lnSpc>
                <a:spcPct val="100000"/>
              </a:lnSpc>
              <a:spcBef>
                <a:spcPts val="0"/>
              </a:spcBef>
              <a:spcAft>
                <a:spcPts val="0"/>
              </a:spcAft>
              <a:buClr>
                <a:schemeClr val="lt1"/>
              </a:buClr>
              <a:buSzPts val="3200"/>
              <a:buFont typeface="Montserrat"/>
              <a:buNone/>
              <a:defRPr sz="3200" b="1" i="0" u="none" strike="noStrike" cap="none">
                <a:solidFill>
                  <a:schemeClr val="lt1"/>
                </a:solidFill>
                <a:latin typeface="Montserrat"/>
                <a:ea typeface="Montserrat"/>
                <a:cs typeface="Montserrat"/>
                <a:sym typeface="Montserrat"/>
              </a:defRPr>
            </a:lvl9pPr>
          </a:lstStyle>
          <a:p>
            <a:pPr algn="ctr">
              <a:spcAft>
                <a:spcPts val="600"/>
              </a:spcAft>
            </a:pPr>
            <a:r>
              <a:rPr lang="en-US" sz="2800" dirty="0">
                <a:solidFill>
                  <a:schemeClr val="accent2"/>
                </a:solidFill>
                <a:latin typeface="Calibri" panose="020F0502020204030204" pitchFamily="34" charset="0"/>
                <a:cs typeface="Calibri" panose="020F0502020204030204" pitchFamily="34" charset="0"/>
              </a:rPr>
              <a:t>Caps &amp; Lids On</a:t>
            </a:r>
          </a:p>
        </p:txBody>
      </p:sp>
      <p:sp>
        <p:nvSpPr>
          <p:cNvPr id="12" name="Title 1">
            <a:extLst>
              <a:ext uri="{FF2B5EF4-FFF2-40B4-BE49-F238E27FC236}">
                <a16:creationId xmlns:a16="http://schemas.microsoft.com/office/drawing/2014/main" id="{00E1B098-79E5-4F62-94B7-230E82B22310}"/>
              </a:ext>
            </a:extLst>
          </p:cNvPr>
          <p:cNvSpPr txBox="1">
            <a:spLocks/>
          </p:cNvSpPr>
          <p:nvPr/>
        </p:nvSpPr>
        <p:spPr>
          <a:xfrm>
            <a:off x="9287512" y="4771521"/>
            <a:ext cx="2339310" cy="1055203"/>
          </a:xfrm>
          <a:prstGeom prst="rect">
            <a:avLst/>
          </a:prstGeom>
          <a:solidFill>
            <a:schemeClr val="tx1"/>
          </a:solid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lt1"/>
              </a:buClr>
              <a:buSzPts val="3200"/>
              <a:buFont typeface="Montserrat"/>
              <a:buNone/>
              <a:defRPr sz="3200" b="1" i="0" u="none" strike="noStrike" cap="none">
                <a:solidFill>
                  <a:schemeClr val="lt1"/>
                </a:solidFill>
                <a:latin typeface="Montserrat"/>
                <a:ea typeface="Montserrat"/>
                <a:cs typeface="Montserrat"/>
                <a:sym typeface="Montserrat"/>
              </a:defRPr>
            </a:lvl1pPr>
            <a:lvl2pPr marR="0" lvl="1" algn="l" rtl="0" eaLnBrk="1" hangingPunct="1">
              <a:lnSpc>
                <a:spcPct val="100000"/>
              </a:lnSpc>
              <a:spcBef>
                <a:spcPts val="0"/>
              </a:spcBef>
              <a:spcAft>
                <a:spcPts val="0"/>
              </a:spcAft>
              <a:buClr>
                <a:schemeClr val="lt1"/>
              </a:buClr>
              <a:buSzPts val="3200"/>
              <a:buFont typeface="Montserrat"/>
              <a:buNone/>
              <a:defRPr sz="3200" b="1" i="0" u="none" strike="noStrike" cap="none">
                <a:solidFill>
                  <a:schemeClr val="lt1"/>
                </a:solidFill>
                <a:latin typeface="Montserrat"/>
                <a:ea typeface="Montserrat"/>
                <a:cs typeface="Montserrat"/>
                <a:sym typeface="Montserrat"/>
              </a:defRPr>
            </a:lvl2pPr>
            <a:lvl3pPr marR="0" lvl="2" algn="l" rtl="0" eaLnBrk="1" hangingPunct="1">
              <a:lnSpc>
                <a:spcPct val="100000"/>
              </a:lnSpc>
              <a:spcBef>
                <a:spcPts val="0"/>
              </a:spcBef>
              <a:spcAft>
                <a:spcPts val="0"/>
              </a:spcAft>
              <a:buClr>
                <a:schemeClr val="lt1"/>
              </a:buClr>
              <a:buSzPts val="3200"/>
              <a:buFont typeface="Montserrat"/>
              <a:buNone/>
              <a:defRPr sz="3200" b="1" i="0" u="none" strike="noStrike" cap="none">
                <a:solidFill>
                  <a:schemeClr val="lt1"/>
                </a:solidFill>
                <a:latin typeface="Montserrat"/>
                <a:ea typeface="Montserrat"/>
                <a:cs typeface="Montserrat"/>
                <a:sym typeface="Montserrat"/>
              </a:defRPr>
            </a:lvl3pPr>
            <a:lvl4pPr marR="0" lvl="3" algn="l" rtl="0" eaLnBrk="1" hangingPunct="1">
              <a:lnSpc>
                <a:spcPct val="100000"/>
              </a:lnSpc>
              <a:spcBef>
                <a:spcPts val="0"/>
              </a:spcBef>
              <a:spcAft>
                <a:spcPts val="0"/>
              </a:spcAft>
              <a:buClr>
                <a:schemeClr val="lt1"/>
              </a:buClr>
              <a:buSzPts val="3200"/>
              <a:buFont typeface="Montserrat"/>
              <a:buNone/>
              <a:defRPr sz="3200" b="1" i="0" u="none" strike="noStrike" cap="none">
                <a:solidFill>
                  <a:schemeClr val="lt1"/>
                </a:solidFill>
                <a:latin typeface="Montserrat"/>
                <a:ea typeface="Montserrat"/>
                <a:cs typeface="Montserrat"/>
                <a:sym typeface="Montserrat"/>
              </a:defRPr>
            </a:lvl4pPr>
            <a:lvl5pPr marR="0" lvl="4" algn="l" rtl="0" eaLnBrk="1" hangingPunct="1">
              <a:lnSpc>
                <a:spcPct val="100000"/>
              </a:lnSpc>
              <a:spcBef>
                <a:spcPts val="0"/>
              </a:spcBef>
              <a:spcAft>
                <a:spcPts val="0"/>
              </a:spcAft>
              <a:buClr>
                <a:schemeClr val="lt1"/>
              </a:buClr>
              <a:buSzPts val="3200"/>
              <a:buFont typeface="Montserrat"/>
              <a:buNone/>
              <a:defRPr sz="3200" b="1" i="0" u="none" strike="noStrike" cap="none">
                <a:solidFill>
                  <a:schemeClr val="lt1"/>
                </a:solidFill>
                <a:latin typeface="Montserrat"/>
                <a:ea typeface="Montserrat"/>
                <a:cs typeface="Montserrat"/>
                <a:sym typeface="Montserrat"/>
              </a:defRPr>
            </a:lvl5pPr>
            <a:lvl6pPr marR="0" lvl="5" algn="l" rtl="0" eaLnBrk="1" hangingPunct="1">
              <a:lnSpc>
                <a:spcPct val="100000"/>
              </a:lnSpc>
              <a:spcBef>
                <a:spcPts val="0"/>
              </a:spcBef>
              <a:spcAft>
                <a:spcPts val="0"/>
              </a:spcAft>
              <a:buClr>
                <a:schemeClr val="lt1"/>
              </a:buClr>
              <a:buSzPts val="3200"/>
              <a:buFont typeface="Montserrat"/>
              <a:buNone/>
              <a:defRPr sz="3200" b="1" i="0" u="none" strike="noStrike" cap="none">
                <a:solidFill>
                  <a:schemeClr val="lt1"/>
                </a:solidFill>
                <a:latin typeface="Montserrat"/>
                <a:ea typeface="Montserrat"/>
                <a:cs typeface="Montserrat"/>
                <a:sym typeface="Montserrat"/>
              </a:defRPr>
            </a:lvl6pPr>
            <a:lvl7pPr marR="0" lvl="6" algn="l" rtl="0" eaLnBrk="1" hangingPunct="1">
              <a:lnSpc>
                <a:spcPct val="100000"/>
              </a:lnSpc>
              <a:spcBef>
                <a:spcPts val="0"/>
              </a:spcBef>
              <a:spcAft>
                <a:spcPts val="0"/>
              </a:spcAft>
              <a:buClr>
                <a:schemeClr val="lt1"/>
              </a:buClr>
              <a:buSzPts val="3200"/>
              <a:buFont typeface="Montserrat"/>
              <a:buNone/>
              <a:defRPr sz="3200" b="1" i="0" u="none" strike="noStrike" cap="none">
                <a:solidFill>
                  <a:schemeClr val="lt1"/>
                </a:solidFill>
                <a:latin typeface="Montserrat"/>
                <a:ea typeface="Montserrat"/>
                <a:cs typeface="Montserrat"/>
                <a:sym typeface="Montserrat"/>
              </a:defRPr>
            </a:lvl7pPr>
            <a:lvl8pPr marR="0" lvl="7" algn="l" rtl="0" eaLnBrk="1" hangingPunct="1">
              <a:lnSpc>
                <a:spcPct val="100000"/>
              </a:lnSpc>
              <a:spcBef>
                <a:spcPts val="0"/>
              </a:spcBef>
              <a:spcAft>
                <a:spcPts val="0"/>
              </a:spcAft>
              <a:buClr>
                <a:schemeClr val="lt1"/>
              </a:buClr>
              <a:buSzPts val="3200"/>
              <a:buFont typeface="Montserrat"/>
              <a:buNone/>
              <a:defRPr sz="3200" b="1" i="0" u="none" strike="noStrike" cap="none">
                <a:solidFill>
                  <a:schemeClr val="lt1"/>
                </a:solidFill>
                <a:latin typeface="Montserrat"/>
                <a:ea typeface="Montserrat"/>
                <a:cs typeface="Montserrat"/>
                <a:sym typeface="Montserrat"/>
              </a:defRPr>
            </a:lvl8pPr>
            <a:lvl9pPr marR="0" lvl="8" algn="l" rtl="0" eaLnBrk="1" hangingPunct="1">
              <a:lnSpc>
                <a:spcPct val="100000"/>
              </a:lnSpc>
              <a:spcBef>
                <a:spcPts val="0"/>
              </a:spcBef>
              <a:spcAft>
                <a:spcPts val="0"/>
              </a:spcAft>
              <a:buClr>
                <a:schemeClr val="lt1"/>
              </a:buClr>
              <a:buSzPts val="3200"/>
              <a:buFont typeface="Montserrat"/>
              <a:buNone/>
              <a:defRPr sz="3200" b="1" i="0" u="none" strike="noStrike" cap="none">
                <a:solidFill>
                  <a:schemeClr val="lt1"/>
                </a:solidFill>
                <a:latin typeface="Montserrat"/>
                <a:ea typeface="Montserrat"/>
                <a:cs typeface="Montserrat"/>
                <a:sym typeface="Montserrat"/>
              </a:defRPr>
            </a:lvl9pPr>
          </a:lstStyle>
          <a:p>
            <a:pPr algn="ctr">
              <a:spcAft>
                <a:spcPts val="600"/>
              </a:spcAft>
            </a:pPr>
            <a:r>
              <a:rPr lang="en-US" sz="2800" dirty="0">
                <a:solidFill>
                  <a:schemeClr val="accent2"/>
                </a:solidFill>
                <a:latin typeface="Calibri" panose="020F0502020204030204" pitchFamily="34" charset="0"/>
                <a:cs typeface="Calibri" panose="020F0502020204030204" pitchFamily="34" charset="0"/>
              </a:rPr>
              <a:t>Flatten Boxes</a:t>
            </a:r>
          </a:p>
        </p:txBody>
      </p:sp>
      <p:pic>
        <p:nvPicPr>
          <p:cNvPr id="13" name="Content Placeholder 6">
            <a:extLst>
              <a:ext uri="{FF2B5EF4-FFF2-40B4-BE49-F238E27FC236}">
                <a16:creationId xmlns:a16="http://schemas.microsoft.com/office/drawing/2014/main" id="{9936E19A-062F-444E-9FB7-65C9A91B3BA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802005" y="2953126"/>
            <a:ext cx="3310324" cy="1888036"/>
          </a:xfrm>
          <a:prstGeom prst="rect">
            <a:avLst/>
          </a:prstGeom>
        </p:spPr>
      </p:pic>
      <p:pic>
        <p:nvPicPr>
          <p:cNvPr id="14" name="Picture 13">
            <a:extLst>
              <a:ext uri="{FF2B5EF4-FFF2-40B4-BE49-F238E27FC236}">
                <a16:creationId xmlns:a16="http://schemas.microsoft.com/office/drawing/2014/main" id="{D3F022C0-9FBE-4747-9C6A-49023CA2038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269881" y="2279527"/>
            <a:ext cx="2171700" cy="2214563"/>
          </a:xfrm>
          <a:prstGeom prst="rect">
            <a:avLst/>
          </a:prstGeom>
        </p:spPr>
      </p:pic>
      <p:pic>
        <p:nvPicPr>
          <p:cNvPr id="15" name="Picture 14" descr="A picture containing bottle, empty&#10;&#10;Description automatically generated">
            <a:extLst>
              <a:ext uri="{FF2B5EF4-FFF2-40B4-BE49-F238E27FC236}">
                <a16:creationId xmlns:a16="http://schemas.microsoft.com/office/drawing/2014/main" id="{E8463933-730E-4553-9FB2-FA4081081D08}"/>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359344" y="2854642"/>
            <a:ext cx="1635611" cy="2127263"/>
          </a:xfrm>
          <a:prstGeom prst="rect">
            <a:avLst/>
          </a:prstGeom>
        </p:spPr>
      </p:pic>
      <p:pic>
        <p:nvPicPr>
          <p:cNvPr id="16" name="Picture 15">
            <a:extLst>
              <a:ext uri="{FF2B5EF4-FFF2-40B4-BE49-F238E27FC236}">
                <a16:creationId xmlns:a16="http://schemas.microsoft.com/office/drawing/2014/main" id="{841BF4B1-DF73-4717-8E30-6A61470169BB}"/>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rot="11454727">
            <a:off x="1203394" y="2720222"/>
            <a:ext cx="2051299" cy="2051299"/>
          </a:xfrm>
          <a:prstGeom prst="rect">
            <a:avLst/>
          </a:prstGeom>
        </p:spPr>
      </p:pic>
      <p:pic>
        <p:nvPicPr>
          <p:cNvPr id="19" name="Picture 18">
            <a:extLst>
              <a:ext uri="{FF2B5EF4-FFF2-40B4-BE49-F238E27FC236}">
                <a16:creationId xmlns:a16="http://schemas.microsoft.com/office/drawing/2014/main" id="{1CF17A13-C5D8-45DC-BC14-1E5C63F3D9AC}"/>
              </a:ext>
            </a:extLst>
          </p:cNvPr>
          <p:cNvPicPr>
            <a:picLocks noChangeAspect="1"/>
          </p:cNvPicPr>
          <p:nvPr/>
        </p:nvPicPr>
        <p:blipFill>
          <a:blip r:embed="rId8">
            <a:extLst>
              <a:ext uri="{BEBA8EAE-BF5A-486C-A8C5-ECC9F3942E4B}">
                <a14:imgProps xmlns:a14="http://schemas.microsoft.com/office/drawing/2010/main">
                  <a14:imgLayer r:embed="rId9">
                    <a14:imgEffect>
                      <a14:backgroundRemoval t="9568" b="95756" l="9877" r="89815">
                        <a14:foregroundMark x1="14506" y1="15818" x2="34105" y2="22299"/>
                        <a14:foregroundMark x1="34105" y1="22299" x2="54167" y2="45910"/>
                        <a14:foregroundMark x1="54167" y1="45910" x2="46914" y2="52315"/>
                        <a14:foregroundMark x1="46914" y1="52315" x2="45062" y2="53009"/>
                        <a14:foregroundMark x1="32562" y1="32253" x2="50617" y2="57639"/>
                        <a14:foregroundMark x1="50617" y1="57639" x2="50617" y2="57639"/>
                        <a14:foregroundMark x1="28241" y1="11497" x2="72685" y2="13966"/>
                        <a14:foregroundMark x1="52006" y1="38503" x2="85340" y2="33719"/>
                        <a14:foregroundMark x1="85340" y1="33719" x2="86883" y2="33256"/>
                        <a14:foregroundMark x1="58951" y1="41821" x2="78241" y2="40664"/>
                        <a14:foregroundMark x1="78241" y1="40664" x2="85494" y2="36343"/>
                        <a14:foregroundMark x1="33179" y1="36574" x2="36574" y2="52546"/>
                        <a14:foregroundMark x1="33796" y1="88426" x2="47377" y2="91512"/>
                        <a14:foregroundMark x1="47377" y1="91512" x2="62037" y2="91590"/>
                        <a14:foregroundMark x1="62037" y1="91590" x2="65123" y2="90895"/>
                        <a14:foregroundMark x1="45679" y1="95833" x2="56327" y2="93673"/>
                        <a14:foregroundMark x1="29630" y1="65046" x2="38735" y2="74691"/>
                        <a14:foregroundMark x1="38735" y1="74691" x2="38117" y2="80015"/>
                        <a14:foregroundMark x1="42438" y1="67361" x2="32562" y2="72377"/>
                        <a14:foregroundMark x1="32562" y1="72377" x2="28241" y2="76389"/>
                        <a14:foregroundMark x1="32562" y1="11188" x2="50772" y2="9568"/>
                        <a14:foregroundMark x1="50772" y1="9568" x2="65278" y2="12114"/>
                        <a14:foregroundMark x1="65278" y1="12114" x2="69444" y2="14506"/>
                      </a14:backgroundRemoval>
                    </a14:imgEffect>
                  </a14:imgLayer>
                </a14:imgProps>
              </a:ext>
              <a:ext uri="{28A0092B-C50C-407E-A947-70E740481C1C}">
                <a14:useLocalDpi xmlns:a14="http://schemas.microsoft.com/office/drawing/2010/main" val="0"/>
              </a:ext>
            </a:extLst>
          </a:blip>
          <a:stretch>
            <a:fillRect/>
          </a:stretch>
        </p:blipFill>
        <p:spPr>
          <a:xfrm>
            <a:off x="745606" y="2583163"/>
            <a:ext cx="833946" cy="1667892"/>
          </a:xfrm>
          <a:prstGeom prst="rect">
            <a:avLst/>
          </a:prstGeom>
        </p:spPr>
      </p:pic>
      <p:pic>
        <p:nvPicPr>
          <p:cNvPr id="17" name="Picture 16">
            <a:extLst>
              <a:ext uri="{FF2B5EF4-FFF2-40B4-BE49-F238E27FC236}">
                <a16:creationId xmlns:a16="http://schemas.microsoft.com/office/drawing/2014/main" id="{415E5020-498F-40B9-9209-539E55ED2854}"/>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30934" y="3366527"/>
            <a:ext cx="1229344" cy="1474635"/>
          </a:xfrm>
          <a:prstGeom prst="rect">
            <a:avLst/>
          </a:prstGeom>
        </p:spPr>
      </p:pic>
      <p:pic>
        <p:nvPicPr>
          <p:cNvPr id="20" name="Picture 19">
            <a:extLst>
              <a:ext uri="{FF2B5EF4-FFF2-40B4-BE49-F238E27FC236}">
                <a16:creationId xmlns:a16="http://schemas.microsoft.com/office/drawing/2014/main" id="{1E45199D-10C0-45E2-B66D-44155E386114}"/>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2766566" y="3077712"/>
            <a:ext cx="1540854" cy="1571265"/>
          </a:xfrm>
          <a:prstGeom prst="rect">
            <a:avLst/>
          </a:prstGeom>
        </p:spPr>
      </p:pic>
    </p:spTree>
    <p:extLst>
      <p:ext uri="{BB962C8B-B14F-4D97-AF65-F5344CB8AC3E}">
        <p14:creationId xmlns:p14="http://schemas.microsoft.com/office/powerpoint/2010/main" val="262282707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D0F3715D-9BEF-4973-A154-1DC975835F99}"/>
              </a:ext>
            </a:extLst>
          </p:cNvPr>
          <p:cNvSpPr>
            <a:spLocks noGrp="1"/>
          </p:cNvSpPr>
          <p:nvPr>
            <p:ph type="title"/>
          </p:nvPr>
        </p:nvSpPr>
        <p:spPr>
          <a:xfrm>
            <a:off x="395902" y="143737"/>
            <a:ext cx="12192000" cy="1381176"/>
          </a:xfrm>
          <a:solidFill>
            <a:schemeClr val="tx1"/>
          </a:solidFill>
        </p:spPr>
        <p:txBody>
          <a:bodyPr vert="horz" lIns="91440" tIns="45720" rIns="91440" bIns="45720" rtlCol="0" anchor="ctr">
            <a:normAutofit/>
          </a:bodyPr>
          <a:lstStyle/>
          <a:p>
            <a:r>
              <a:rPr lang="en-US" sz="5400" b="1" dirty="0">
                <a:solidFill>
                  <a:schemeClr val="bg1">
                    <a:lumMod val="75000"/>
                  </a:schemeClr>
                </a:solidFill>
                <a:latin typeface="Calibri" panose="020F0502020204030204" pitchFamily="34" charset="0"/>
                <a:cs typeface="Calibri" panose="020F0502020204030204" pitchFamily="34" charset="0"/>
              </a:rPr>
              <a:t>Recycle Right</a:t>
            </a:r>
          </a:p>
        </p:txBody>
      </p:sp>
      <p:sp>
        <p:nvSpPr>
          <p:cNvPr id="27" name="Rectangle 26">
            <a:extLst>
              <a:ext uri="{FF2B5EF4-FFF2-40B4-BE49-F238E27FC236}">
                <a16:creationId xmlns:a16="http://schemas.microsoft.com/office/drawing/2014/main" id="{A82179B2-7FA4-4C1D-9D2D-DEF075CE6DCB}"/>
              </a:ext>
            </a:extLst>
          </p:cNvPr>
          <p:cNvSpPr/>
          <p:nvPr/>
        </p:nvSpPr>
        <p:spPr>
          <a:xfrm>
            <a:off x="395902" y="1117744"/>
            <a:ext cx="10752937" cy="584775"/>
          </a:xfrm>
          <a:prstGeom prst="rect">
            <a:avLst/>
          </a:prstGeom>
        </p:spPr>
        <p:txBody>
          <a:bodyPr wrap="square">
            <a:spAutoFit/>
          </a:bodyPr>
          <a:lstStyle/>
          <a:p>
            <a:pPr marL="0" marR="0" lvl="0" indent="0" algn="l" defTabSz="457200" rtl="0" eaLnBrk="1" fontAlgn="auto" latinLnBrk="0" hangingPunct="1">
              <a:lnSpc>
                <a:spcPct val="100000"/>
              </a:lnSpc>
              <a:spcBef>
                <a:spcPts val="0"/>
              </a:spcBef>
              <a:spcAft>
                <a:spcPts val="600"/>
              </a:spcAft>
              <a:buClrTx/>
              <a:buSzTx/>
              <a:buFontTx/>
              <a:buNone/>
              <a:tabLst/>
              <a:defRPr/>
            </a:pPr>
            <a:r>
              <a:rPr kumimoji="0" lang="en-US" sz="3200" b="1" i="0" u="none" strike="noStrike" kern="1200" cap="none" spc="0" normalizeH="0" baseline="0" noProof="0" dirty="0">
                <a:ln>
                  <a:noFill/>
                </a:ln>
                <a:solidFill>
                  <a:srgbClr val="DFE3E5">
                    <a:lumMod val="10000"/>
                  </a:srgbClr>
                </a:solidFill>
                <a:effectLst/>
                <a:uLnTx/>
                <a:uFillTx/>
                <a:latin typeface="Calibri" panose="020F0502020204030204" pitchFamily="34" charset="0"/>
                <a:ea typeface="+mn-ea"/>
                <a:cs typeface="Calibri" panose="020F0502020204030204" pitchFamily="34" charset="0"/>
              </a:rPr>
              <a:t>Keep these </a:t>
            </a:r>
            <a:r>
              <a:rPr kumimoji="0" lang="en-US" sz="3200" b="1" i="0" u="none" strike="noStrike" kern="1200" cap="none" spc="0" normalizeH="0" baseline="0" noProof="0" dirty="0">
                <a:ln>
                  <a:noFill/>
                </a:ln>
                <a:solidFill>
                  <a:srgbClr val="C00000"/>
                </a:solidFill>
                <a:effectLst/>
                <a:uLnTx/>
                <a:uFillTx/>
                <a:latin typeface="Calibri" panose="020F0502020204030204" pitchFamily="34" charset="0"/>
                <a:ea typeface="+mn-ea"/>
                <a:cs typeface="Calibri" panose="020F0502020204030204" pitchFamily="34" charset="0"/>
              </a:rPr>
              <a:t>OUT</a:t>
            </a:r>
            <a:r>
              <a:rPr kumimoji="0" lang="en-US" sz="3200" b="1" i="0" u="none" strike="noStrike" kern="1200" cap="none" spc="0" normalizeH="0" baseline="0" noProof="0" dirty="0">
                <a:ln>
                  <a:noFill/>
                </a:ln>
                <a:solidFill>
                  <a:srgbClr val="1C6294">
                    <a:lumMod val="75000"/>
                  </a:srgbClr>
                </a:solidFill>
                <a:effectLst/>
                <a:uLnTx/>
                <a:uFillTx/>
                <a:latin typeface="Calibri" panose="020F0502020204030204" pitchFamily="34" charset="0"/>
                <a:ea typeface="+mn-ea"/>
                <a:cs typeface="Calibri" panose="020F0502020204030204" pitchFamily="34" charset="0"/>
              </a:rPr>
              <a:t> </a:t>
            </a:r>
            <a:r>
              <a:rPr kumimoji="0" lang="en-US" sz="3200" b="1" i="0" u="none" strike="noStrike" kern="1200" cap="none" spc="0" normalizeH="0" baseline="0" noProof="0" dirty="0">
                <a:ln>
                  <a:noFill/>
                </a:ln>
                <a:solidFill>
                  <a:schemeClr val="tx2">
                    <a:lumMod val="10000"/>
                  </a:schemeClr>
                </a:solidFill>
                <a:effectLst/>
                <a:uLnTx/>
                <a:uFillTx/>
                <a:latin typeface="Calibri" panose="020F0502020204030204" pitchFamily="34" charset="0"/>
                <a:ea typeface="+mn-ea"/>
                <a:cs typeface="Calibri" panose="020F0502020204030204" pitchFamily="34" charset="0"/>
              </a:rPr>
              <a:t>of the recycling:</a:t>
            </a:r>
          </a:p>
        </p:txBody>
      </p:sp>
      <p:sp>
        <p:nvSpPr>
          <p:cNvPr id="18" name="Rectangle 17">
            <a:extLst>
              <a:ext uri="{FF2B5EF4-FFF2-40B4-BE49-F238E27FC236}">
                <a16:creationId xmlns:a16="http://schemas.microsoft.com/office/drawing/2014/main" id="{42B202CF-C9CC-462B-9265-7B9995CB457C}"/>
              </a:ext>
            </a:extLst>
          </p:cNvPr>
          <p:cNvSpPr/>
          <p:nvPr/>
        </p:nvSpPr>
        <p:spPr>
          <a:xfrm>
            <a:off x="761566" y="1698936"/>
            <a:ext cx="5985441" cy="2554545"/>
          </a:xfrm>
          <a:prstGeom prst="rect">
            <a:avLst/>
          </a:prstGeom>
          <a:solidFill>
            <a:schemeClr val="tx1"/>
          </a:solidFill>
        </p:spPr>
        <p:txBody>
          <a:bodyPr wrap="square">
            <a:spAutoFit/>
          </a:bodyPr>
          <a:lstStyle/>
          <a:p>
            <a:pPr marL="457200" marR="0" lvl="0" indent="-457200" algn="l" defTabSz="457200" rtl="0" eaLnBrk="1" fontAlgn="auto" latinLnBrk="0" hangingPunct="1">
              <a:lnSpc>
                <a:spcPct val="100000"/>
              </a:lnSpc>
              <a:spcBef>
                <a:spcPts val="0"/>
              </a:spcBef>
              <a:spcAft>
                <a:spcPts val="0"/>
              </a:spcAft>
              <a:buClr>
                <a:srgbClr val="C00000"/>
              </a:buClr>
              <a:buSzTx/>
              <a:buFont typeface="Wingdings 2" panose="05020102010507070707" pitchFamily="18" charset="2"/>
              <a:buChar char="Ï"/>
              <a:tabLst/>
              <a:defRPr/>
            </a:pPr>
            <a:r>
              <a:rPr kumimoji="0" lang="en-US" sz="3200" b="0" i="0" u="none" strike="noStrike" kern="1200" cap="none" spc="0" normalizeH="0" baseline="0" noProof="0" dirty="0">
                <a:ln>
                  <a:noFill/>
                </a:ln>
                <a:solidFill>
                  <a:srgbClr val="DFE3E5">
                    <a:lumMod val="25000"/>
                  </a:srgbClr>
                </a:solidFill>
                <a:effectLst/>
                <a:uLnTx/>
                <a:uFillTx/>
                <a:latin typeface="Calibri" panose="020F0502020204030204" pitchFamily="34" charset="0"/>
                <a:ea typeface="+mn-ea"/>
                <a:cs typeface="Calibri" panose="020F0502020204030204" pitchFamily="34" charset="0"/>
              </a:rPr>
              <a:t>Batteries</a:t>
            </a:r>
          </a:p>
          <a:p>
            <a:pPr marL="457200" marR="0" lvl="0" indent="-457200" algn="l" defTabSz="457200" rtl="0" eaLnBrk="1" fontAlgn="auto" latinLnBrk="0" hangingPunct="1">
              <a:lnSpc>
                <a:spcPct val="100000"/>
              </a:lnSpc>
              <a:spcBef>
                <a:spcPts val="0"/>
              </a:spcBef>
              <a:spcAft>
                <a:spcPts val="0"/>
              </a:spcAft>
              <a:buClr>
                <a:srgbClr val="C00000"/>
              </a:buClr>
              <a:buSzTx/>
              <a:buFont typeface="Wingdings 2" panose="05020102010507070707" pitchFamily="18" charset="2"/>
              <a:buChar char="Ï"/>
              <a:tabLst/>
              <a:defRPr/>
            </a:pPr>
            <a:r>
              <a:rPr kumimoji="0" lang="en-US" sz="3200" b="0" i="0" u="none" strike="noStrike" kern="1200" cap="none" spc="0" normalizeH="0" baseline="0" noProof="0" dirty="0">
                <a:ln>
                  <a:noFill/>
                </a:ln>
                <a:solidFill>
                  <a:srgbClr val="DFE3E5">
                    <a:lumMod val="25000"/>
                  </a:srgbClr>
                </a:solidFill>
                <a:effectLst/>
                <a:uLnTx/>
                <a:uFillTx/>
                <a:latin typeface="Calibri" panose="020F0502020204030204" pitchFamily="34" charset="0"/>
                <a:ea typeface="+mn-ea"/>
                <a:cs typeface="Calibri" panose="020F0502020204030204" pitchFamily="34" charset="0"/>
              </a:rPr>
              <a:t>Food and liquids</a:t>
            </a:r>
          </a:p>
          <a:p>
            <a:pPr marL="457200" marR="0" lvl="0" indent="-457200" algn="l" defTabSz="457200" rtl="0" eaLnBrk="1" fontAlgn="auto" latinLnBrk="0" hangingPunct="1">
              <a:lnSpc>
                <a:spcPct val="100000"/>
              </a:lnSpc>
              <a:spcBef>
                <a:spcPts val="0"/>
              </a:spcBef>
              <a:spcAft>
                <a:spcPts val="0"/>
              </a:spcAft>
              <a:buClr>
                <a:srgbClr val="C00000"/>
              </a:buClr>
              <a:buSzTx/>
              <a:buFont typeface="Wingdings 2" panose="05020102010507070707" pitchFamily="18" charset="2"/>
              <a:buChar char="Ï"/>
              <a:tabLst/>
              <a:defRPr/>
            </a:pPr>
            <a:r>
              <a:rPr kumimoji="0" lang="en-US" sz="3200" b="0" i="0" u="none" strike="noStrike" kern="1200" cap="none" spc="0" normalizeH="0" baseline="0" noProof="0" dirty="0">
                <a:ln>
                  <a:noFill/>
                </a:ln>
                <a:solidFill>
                  <a:srgbClr val="DFE3E5">
                    <a:lumMod val="25000"/>
                  </a:srgbClr>
                </a:solidFill>
                <a:effectLst/>
                <a:uLnTx/>
                <a:uFillTx/>
                <a:latin typeface="Calibri" panose="020F0502020204030204" pitchFamily="34" charset="0"/>
                <a:ea typeface="+mn-ea"/>
                <a:cs typeface="Calibri" panose="020F0502020204030204" pitchFamily="34" charset="0"/>
              </a:rPr>
              <a:t>Paper plates, cups &amp; napkins</a:t>
            </a:r>
          </a:p>
          <a:p>
            <a:pPr marL="457200" marR="0" lvl="0" indent="-457200" algn="l" defTabSz="457200" rtl="0" eaLnBrk="1" fontAlgn="auto" latinLnBrk="0" hangingPunct="1">
              <a:lnSpc>
                <a:spcPct val="100000"/>
              </a:lnSpc>
              <a:spcBef>
                <a:spcPts val="0"/>
              </a:spcBef>
              <a:spcAft>
                <a:spcPts val="0"/>
              </a:spcAft>
              <a:buClr>
                <a:srgbClr val="C00000"/>
              </a:buClr>
              <a:buSzTx/>
              <a:buFont typeface="Wingdings 2" panose="05020102010507070707" pitchFamily="18" charset="2"/>
              <a:buChar char="Ï"/>
              <a:tabLst/>
              <a:defRPr/>
            </a:pPr>
            <a:r>
              <a:rPr kumimoji="0" lang="en-US" sz="3200" b="0" i="0" u="none" strike="noStrike" kern="1200" cap="none" spc="0" normalizeH="0" baseline="0" noProof="0" dirty="0">
                <a:ln>
                  <a:noFill/>
                </a:ln>
                <a:solidFill>
                  <a:srgbClr val="DFE3E5">
                    <a:lumMod val="25000"/>
                  </a:srgbClr>
                </a:solidFill>
                <a:effectLst/>
                <a:uLnTx/>
                <a:uFillTx/>
                <a:latin typeface="Calibri" panose="020F0502020204030204" pitchFamily="34" charset="0"/>
                <a:ea typeface="+mn-ea"/>
                <a:cs typeface="Calibri" panose="020F0502020204030204" pitchFamily="34" charset="0"/>
              </a:rPr>
              <a:t>Plastic bags &amp; plastic wrap/film</a:t>
            </a:r>
          </a:p>
          <a:p>
            <a:pPr marL="457200" marR="0" lvl="0" indent="-457200" algn="l" defTabSz="457200" rtl="0" eaLnBrk="1" fontAlgn="auto" latinLnBrk="0" hangingPunct="1">
              <a:lnSpc>
                <a:spcPct val="100000"/>
              </a:lnSpc>
              <a:spcBef>
                <a:spcPts val="0"/>
              </a:spcBef>
              <a:spcAft>
                <a:spcPts val="0"/>
              </a:spcAft>
              <a:buClr>
                <a:srgbClr val="C00000"/>
              </a:buClr>
              <a:buSzTx/>
              <a:buFont typeface="Wingdings 2" panose="05020102010507070707" pitchFamily="18" charset="2"/>
              <a:buChar char="Ï"/>
              <a:tabLst/>
              <a:defRPr/>
            </a:pPr>
            <a:r>
              <a:rPr kumimoji="0" lang="en-US" sz="3200" b="0" i="0" u="none" strike="noStrike" kern="1200" cap="none" spc="0" normalizeH="0" baseline="0" noProof="0" dirty="0">
                <a:ln>
                  <a:noFill/>
                </a:ln>
                <a:solidFill>
                  <a:srgbClr val="DFE3E5">
                    <a:lumMod val="25000"/>
                  </a:srgbClr>
                </a:solidFill>
                <a:effectLst/>
                <a:uLnTx/>
                <a:uFillTx/>
                <a:latin typeface="Calibri" panose="020F0502020204030204" pitchFamily="34" charset="0"/>
                <a:ea typeface="+mn-ea"/>
                <a:cs typeface="Calibri" panose="020F0502020204030204" pitchFamily="34" charset="0"/>
              </a:rPr>
              <a:t>Shredded paper </a:t>
            </a:r>
          </a:p>
        </p:txBody>
      </p:sp>
      <p:sp>
        <p:nvSpPr>
          <p:cNvPr id="21" name="TextBox 20">
            <a:extLst>
              <a:ext uri="{FF2B5EF4-FFF2-40B4-BE49-F238E27FC236}">
                <a16:creationId xmlns:a16="http://schemas.microsoft.com/office/drawing/2014/main" id="{3ADDA07B-F5E3-4619-90AE-29949228EACA}"/>
              </a:ext>
            </a:extLst>
          </p:cNvPr>
          <p:cNvSpPr txBox="1"/>
          <p:nvPr/>
        </p:nvSpPr>
        <p:spPr>
          <a:xfrm>
            <a:off x="7100021" y="1703344"/>
            <a:ext cx="5091979" cy="2062103"/>
          </a:xfrm>
          <a:prstGeom prst="rect">
            <a:avLst/>
          </a:prstGeom>
          <a:noFill/>
        </p:spPr>
        <p:txBody>
          <a:bodyPr wrap="square" rtlCol="0">
            <a:spAutoFit/>
          </a:bodyPr>
          <a:lstStyle/>
          <a:p>
            <a:pPr marL="457200" marR="0" lvl="0" indent="-457200" algn="l" defTabSz="457200" rtl="0" eaLnBrk="1" fontAlgn="auto" latinLnBrk="0" hangingPunct="1">
              <a:lnSpc>
                <a:spcPct val="100000"/>
              </a:lnSpc>
              <a:spcBef>
                <a:spcPts val="0"/>
              </a:spcBef>
              <a:spcAft>
                <a:spcPts val="0"/>
              </a:spcAft>
              <a:buClr>
                <a:srgbClr val="C00000"/>
              </a:buClr>
              <a:buSzTx/>
              <a:buFont typeface="Wingdings 2" panose="05020102010507070707" pitchFamily="18" charset="2"/>
              <a:buChar char="Ï"/>
              <a:tabLst/>
              <a:defRPr/>
            </a:pPr>
            <a:r>
              <a:rPr kumimoji="0" lang="en-US" sz="3200" b="0" i="0" u="none" strike="noStrike" kern="1200" cap="none" spc="0" normalizeH="0" baseline="0" noProof="0" dirty="0">
                <a:ln>
                  <a:noFill/>
                </a:ln>
                <a:solidFill>
                  <a:srgbClr val="DFE3E5">
                    <a:lumMod val="25000"/>
                  </a:srgbClr>
                </a:solidFill>
                <a:effectLst/>
                <a:uLnTx/>
                <a:uFillTx/>
                <a:latin typeface="Calibri" panose="020F0502020204030204" pitchFamily="34" charset="0"/>
                <a:ea typeface="+mn-ea"/>
                <a:cs typeface="Calibri" panose="020F0502020204030204" pitchFamily="34" charset="0"/>
              </a:rPr>
              <a:t>Styrofoam</a:t>
            </a:r>
            <a:endParaRPr kumimoji="0" lang="en-US" sz="3200" b="0" i="0" u="none" strike="noStrike" kern="1200" cap="none" spc="0" normalizeH="0" baseline="30000" noProof="0" dirty="0">
              <a:ln>
                <a:noFill/>
              </a:ln>
              <a:solidFill>
                <a:srgbClr val="DFE3E5">
                  <a:lumMod val="25000"/>
                </a:srgbClr>
              </a:solidFill>
              <a:effectLst/>
              <a:uLnTx/>
              <a:uFillTx/>
              <a:latin typeface="Calibri" panose="020F0502020204030204" pitchFamily="34" charset="0"/>
              <a:ea typeface="+mn-ea"/>
              <a:cs typeface="Calibri" panose="020F0502020204030204" pitchFamily="34" charset="0"/>
            </a:endParaRPr>
          </a:p>
          <a:p>
            <a:pPr marL="457200" marR="0" lvl="0" indent="-457200" algn="l" defTabSz="457200" rtl="0" eaLnBrk="1" fontAlgn="auto" latinLnBrk="0" hangingPunct="1">
              <a:lnSpc>
                <a:spcPct val="100000"/>
              </a:lnSpc>
              <a:spcBef>
                <a:spcPts val="0"/>
              </a:spcBef>
              <a:spcAft>
                <a:spcPts val="0"/>
              </a:spcAft>
              <a:buClr>
                <a:srgbClr val="C00000"/>
              </a:buClr>
              <a:buSzTx/>
              <a:buFont typeface="Wingdings 2" panose="05020102010507070707" pitchFamily="18" charset="2"/>
              <a:buChar char="Ï"/>
              <a:tabLst/>
              <a:defRPr/>
            </a:pPr>
            <a:r>
              <a:rPr kumimoji="0" lang="en-US" sz="3200" b="0" i="0" u="none" strike="noStrike" kern="1200" cap="none" spc="0" normalizeH="0" baseline="0" noProof="0" dirty="0">
                <a:ln>
                  <a:noFill/>
                </a:ln>
                <a:solidFill>
                  <a:srgbClr val="DFE3E5">
                    <a:lumMod val="25000"/>
                  </a:srgbClr>
                </a:solidFill>
                <a:effectLst/>
                <a:uLnTx/>
                <a:uFillTx/>
                <a:latin typeface="Calibri" panose="020F0502020204030204" pitchFamily="34" charset="0"/>
                <a:ea typeface="+mn-ea"/>
                <a:cs typeface="Calibri" panose="020F0502020204030204" pitchFamily="34" charset="0"/>
              </a:rPr>
              <a:t>Tanglers (chains, cords, hoses, string lights)</a:t>
            </a:r>
          </a:p>
          <a:p>
            <a:pPr marL="457200" marR="0" lvl="0" indent="-457200" algn="l" defTabSz="457200" rtl="0" eaLnBrk="1" fontAlgn="auto" latinLnBrk="0" hangingPunct="1">
              <a:lnSpc>
                <a:spcPct val="100000"/>
              </a:lnSpc>
              <a:spcBef>
                <a:spcPts val="0"/>
              </a:spcBef>
              <a:spcAft>
                <a:spcPts val="0"/>
              </a:spcAft>
              <a:buClr>
                <a:srgbClr val="C00000"/>
              </a:buClr>
              <a:buSzTx/>
              <a:buFont typeface="Wingdings 2" panose="05020102010507070707" pitchFamily="18" charset="2"/>
              <a:buChar char="Ï"/>
              <a:tabLst/>
              <a:defRPr/>
            </a:pPr>
            <a:r>
              <a:rPr kumimoji="0" lang="en-US" sz="3200" b="0" i="0" u="none" strike="noStrike" kern="1200" cap="none" spc="0" normalizeH="0" baseline="0" noProof="0" dirty="0">
                <a:ln>
                  <a:noFill/>
                </a:ln>
                <a:solidFill>
                  <a:srgbClr val="DFE3E5">
                    <a:lumMod val="25000"/>
                  </a:srgbClr>
                </a:solidFill>
                <a:effectLst/>
                <a:uLnTx/>
                <a:uFillTx/>
                <a:latin typeface="Calibri" panose="020F0502020204030204" pitchFamily="34" charset="0"/>
                <a:ea typeface="+mn-ea"/>
                <a:cs typeface="Calibri" panose="020F0502020204030204" pitchFamily="34" charset="0"/>
              </a:rPr>
              <a:t>Trash</a:t>
            </a:r>
          </a:p>
        </p:txBody>
      </p:sp>
      <p:pic>
        <p:nvPicPr>
          <p:cNvPr id="22" name="Picture 21">
            <a:extLst>
              <a:ext uri="{FF2B5EF4-FFF2-40B4-BE49-F238E27FC236}">
                <a16:creationId xmlns:a16="http://schemas.microsoft.com/office/drawing/2014/main" id="{FD288BB6-5B89-452F-97D8-3EC301224730}"/>
              </a:ext>
            </a:extLst>
          </p:cNvPr>
          <p:cNvPicPr>
            <a:picLocks noChangeAspect="1"/>
          </p:cNvPicPr>
          <p:nvPr/>
        </p:nvPicPr>
        <p:blipFill rotWithShape="1">
          <a:blip r:embed="rId3"/>
          <a:srcRect l="18260" r="11214"/>
          <a:stretch/>
        </p:blipFill>
        <p:spPr>
          <a:xfrm>
            <a:off x="2881793" y="4820320"/>
            <a:ext cx="6345334" cy="1732949"/>
          </a:xfrm>
          <a:prstGeom prst="rect">
            <a:avLst/>
          </a:prstGeom>
        </p:spPr>
      </p:pic>
    </p:spTree>
    <p:extLst>
      <p:ext uri="{BB962C8B-B14F-4D97-AF65-F5344CB8AC3E}">
        <p14:creationId xmlns:p14="http://schemas.microsoft.com/office/powerpoint/2010/main" val="239730942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735015-D16F-41B2-B186-4CCF80052B4C}"/>
              </a:ext>
            </a:extLst>
          </p:cNvPr>
          <p:cNvSpPr>
            <a:spLocks noGrp="1"/>
          </p:cNvSpPr>
          <p:nvPr>
            <p:ph type="title"/>
          </p:nvPr>
        </p:nvSpPr>
        <p:spPr>
          <a:xfrm>
            <a:off x="410547" y="391886"/>
            <a:ext cx="12192000" cy="1402080"/>
          </a:xfrm>
        </p:spPr>
        <p:txBody>
          <a:bodyPr vert="horz" lIns="91440" tIns="45720" rIns="91440" bIns="45720" rtlCol="0" anchor="ctr">
            <a:normAutofit/>
          </a:bodyPr>
          <a:lstStyle/>
          <a:p>
            <a:r>
              <a:rPr lang="en-US" sz="5400" b="1" dirty="0">
                <a:solidFill>
                  <a:schemeClr val="bg1">
                    <a:lumMod val="75000"/>
                  </a:schemeClr>
                </a:solidFill>
                <a:latin typeface="Calibri" panose="020F0502020204030204" pitchFamily="34" charset="0"/>
                <a:cs typeface="Calibri" panose="020F0502020204030204" pitchFamily="34" charset="0"/>
              </a:rPr>
              <a:t>Help Us Recycle Right</a:t>
            </a:r>
          </a:p>
        </p:txBody>
      </p:sp>
      <p:sp>
        <p:nvSpPr>
          <p:cNvPr id="17" name="Rectangle 16">
            <a:extLst>
              <a:ext uri="{FF2B5EF4-FFF2-40B4-BE49-F238E27FC236}">
                <a16:creationId xmlns:a16="http://schemas.microsoft.com/office/drawing/2014/main" id="{A60050C0-6C41-4BB2-8230-850344C3EE84}"/>
              </a:ext>
            </a:extLst>
          </p:cNvPr>
          <p:cNvSpPr/>
          <p:nvPr/>
        </p:nvSpPr>
        <p:spPr>
          <a:xfrm>
            <a:off x="410547" y="1617130"/>
            <a:ext cx="8304245" cy="5240870"/>
          </a:xfrm>
          <a:prstGeom prst="rect">
            <a:avLst/>
          </a:prstGeom>
        </p:spPr>
        <p:txBody>
          <a:bodyPr vert="horz" lIns="91440" tIns="45720" rIns="91440" bIns="45720" rtlCol="0">
            <a:noAutofit/>
          </a:bodyPr>
          <a:lstStyle/>
          <a:p>
            <a:pPr marL="0" marR="0" lvl="0" indent="0" algn="l" defTabSz="914400" rtl="0" eaLnBrk="1" fontAlgn="auto" latinLnBrk="0" hangingPunct="1">
              <a:lnSpc>
                <a:spcPct val="85000"/>
              </a:lnSpc>
              <a:spcBef>
                <a:spcPts val="0"/>
              </a:spcBef>
              <a:spcAft>
                <a:spcPts val="600"/>
              </a:spcAft>
              <a:buClrTx/>
              <a:buSzTx/>
              <a:buFontTx/>
              <a:buNone/>
              <a:tabLst/>
              <a:defRPr/>
            </a:pPr>
            <a:r>
              <a:rPr kumimoji="0" lang="en-US" sz="3200" b="1" i="0" u="none" strike="noStrike" kern="1200" cap="none" spc="0" normalizeH="0" baseline="0" noProof="0" dirty="0">
                <a:ln>
                  <a:noFill/>
                </a:ln>
                <a:solidFill>
                  <a:srgbClr val="1CADE4">
                    <a:lumMod val="75000"/>
                  </a:srgbClr>
                </a:solidFill>
                <a:effectLst/>
                <a:uLnTx/>
                <a:uFillTx/>
                <a:latin typeface="Calibri" panose="020F0502020204030204" pitchFamily="34" charset="0"/>
                <a:ea typeface="+mn-ea"/>
                <a:cs typeface="Calibri" panose="020F0502020204030204" pitchFamily="34" charset="0"/>
              </a:rPr>
              <a:t>Communicate.</a:t>
            </a:r>
            <a:endParaRPr kumimoji="0" lang="en-US" sz="3200" b="1"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endParaRPr>
          </a:p>
          <a:p>
            <a:pPr marL="0" marR="0" lvl="0" indent="0" algn="l" defTabSz="914400" rtl="0" eaLnBrk="1" fontAlgn="auto" latinLnBrk="0" hangingPunct="1">
              <a:lnSpc>
                <a:spcPct val="85000"/>
              </a:lnSpc>
              <a:spcBef>
                <a:spcPts val="600"/>
              </a:spcBef>
              <a:spcAft>
                <a:spcPts val="600"/>
              </a:spcAft>
              <a:buClrTx/>
              <a:buSzTx/>
              <a:buFontTx/>
              <a:buNone/>
              <a:tabLst/>
              <a:defRPr/>
            </a:pPr>
            <a:r>
              <a:rPr kumimoji="0" lang="en-US" sz="2800" b="1"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Notify </a:t>
            </a:r>
            <a:r>
              <a:rPr kumimoji="0" lang="en-US" sz="2800" b="1" i="0" u="none" strike="noStrike" kern="1200" cap="none" spc="0" normalizeH="0" baseline="0" noProof="0" dirty="0">
                <a:ln>
                  <a:noFill/>
                </a:ln>
                <a:solidFill>
                  <a:srgbClr val="000000"/>
                </a:solidFill>
                <a:effectLst/>
                <a:highlight>
                  <a:srgbClr val="FFFF00"/>
                </a:highlight>
                <a:uLnTx/>
                <a:uFillTx/>
                <a:latin typeface="Calibri" panose="020F0502020204030204" pitchFamily="34" charset="0"/>
                <a:ea typeface="+mn-ea"/>
                <a:cs typeface="Calibri" panose="020F0502020204030204" pitchFamily="34" charset="0"/>
              </a:rPr>
              <a:t>[owner/manager] </a:t>
            </a:r>
            <a:r>
              <a:rPr kumimoji="0" lang="en-US" sz="2800" b="1"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immediately if:</a:t>
            </a:r>
          </a:p>
          <a:p>
            <a:pPr marL="914400" marR="0" lvl="1" indent="-4572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2800" dirty="0">
                <a:solidFill>
                  <a:srgbClr val="DFE3E5">
                    <a:lumMod val="10000"/>
                  </a:srgbClr>
                </a:solidFill>
                <a:latin typeface="Calibri" panose="020F0502020204030204" pitchFamily="34" charset="0"/>
                <a:cs typeface="Calibri" panose="020F0502020204030204" pitchFamily="34" charset="0"/>
              </a:rPr>
              <a:t>Need m</a:t>
            </a:r>
            <a:r>
              <a:rPr kumimoji="0" lang="en-US" sz="2800" b="0" i="0" u="none" strike="noStrike" kern="1200" cap="none" spc="0" normalizeH="0" baseline="0" noProof="0" dirty="0">
                <a:ln>
                  <a:noFill/>
                </a:ln>
                <a:solidFill>
                  <a:srgbClr val="DFE3E5">
                    <a:lumMod val="10000"/>
                  </a:srgbClr>
                </a:solidFill>
                <a:effectLst/>
                <a:uLnTx/>
                <a:uFillTx/>
                <a:latin typeface="Calibri" panose="020F0502020204030204" pitchFamily="34" charset="0"/>
                <a:ea typeface="+mn-ea"/>
                <a:cs typeface="Calibri" panose="020F0502020204030204" pitchFamily="34" charset="0"/>
              </a:rPr>
              <a:t>ore recycling or trash containers</a:t>
            </a:r>
          </a:p>
          <a:p>
            <a:pPr marL="914400" marR="0" lvl="1" indent="-4572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800" b="0" i="0" u="none" strike="noStrike" kern="1200" cap="none" spc="0" normalizeH="0" baseline="0" noProof="0" dirty="0">
                <a:ln>
                  <a:noFill/>
                </a:ln>
                <a:solidFill>
                  <a:srgbClr val="DFE3E5">
                    <a:lumMod val="10000"/>
                  </a:srgbClr>
                </a:solidFill>
                <a:effectLst/>
                <a:uLnTx/>
                <a:uFillTx/>
                <a:latin typeface="Calibri" panose="020F0502020204030204" pitchFamily="34" charset="0"/>
                <a:ea typeface="+mn-ea"/>
                <a:cs typeface="Calibri" panose="020F0502020204030204" pitchFamily="34" charset="0"/>
              </a:rPr>
              <a:t>Containers labels are missing, damaged or don’t meet requirements</a:t>
            </a:r>
          </a:p>
          <a:p>
            <a:pPr marL="914400" marR="0" lvl="1" indent="-4572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2800" dirty="0">
                <a:solidFill>
                  <a:srgbClr val="DFE3E5">
                    <a:lumMod val="10000"/>
                  </a:srgbClr>
                </a:solidFill>
                <a:latin typeface="Calibri" panose="020F0502020204030204" pitchFamily="34" charset="0"/>
                <a:cs typeface="Calibri" panose="020F0502020204030204" pitchFamily="34" charset="0"/>
              </a:rPr>
              <a:t>Any recycling issues</a:t>
            </a:r>
            <a:endParaRPr lang="en-US" sz="3200" dirty="0">
              <a:solidFill>
                <a:srgbClr val="DFE3E5">
                  <a:lumMod val="10000"/>
                </a:srgbClr>
              </a:solidFill>
              <a:latin typeface="Calibri" panose="020F0502020204030204" pitchFamily="34" charset="0"/>
              <a:cs typeface="Calibri" panose="020F0502020204030204" pitchFamily="34" charset="0"/>
            </a:endParaRPr>
          </a:p>
          <a:p>
            <a:pPr marR="0" lvl="1" algn="l" defTabSz="457200" rtl="0" eaLnBrk="1" fontAlgn="auto" latinLnBrk="0" hangingPunct="1">
              <a:lnSpc>
                <a:spcPct val="100000"/>
              </a:lnSpc>
              <a:spcBef>
                <a:spcPts val="1200"/>
              </a:spcBef>
              <a:spcAft>
                <a:spcPts val="0"/>
              </a:spcAft>
              <a:buClrTx/>
              <a:buSzTx/>
              <a:tabLst/>
              <a:defRPr/>
            </a:pPr>
            <a:r>
              <a:rPr kumimoji="0" lang="en-US" sz="2800" b="0" i="0" u="none" strike="noStrike" kern="1200" cap="none" spc="0" normalizeH="0" baseline="0" noProof="0" dirty="0">
                <a:ln>
                  <a:noFill/>
                </a:ln>
                <a:solidFill>
                  <a:srgbClr val="DFE3E5">
                    <a:lumMod val="10000"/>
                  </a:srgbClr>
                </a:solidFill>
                <a:effectLst/>
                <a:uLnTx/>
                <a:uFillTx/>
                <a:latin typeface="Calibri" panose="020F0502020204030204" pitchFamily="34" charset="0"/>
                <a:ea typeface="+mn-ea"/>
                <a:cs typeface="Calibri" panose="020F0502020204030204" pitchFamily="34" charset="0"/>
              </a:rPr>
              <a:t>Contact:</a:t>
            </a:r>
          </a:p>
          <a:p>
            <a:pPr marL="1371600" marR="0" lvl="2" indent="-4572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800" b="0" i="0" u="none" strike="noStrike" kern="1200" cap="none" spc="0" normalizeH="0" baseline="0" noProof="0" dirty="0">
                <a:ln>
                  <a:noFill/>
                </a:ln>
                <a:solidFill>
                  <a:srgbClr val="DFE3E5">
                    <a:lumMod val="10000"/>
                  </a:srgbClr>
                </a:solidFill>
                <a:effectLst/>
                <a:highlight>
                  <a:srgbClr val="FFFF00"/>
                </a:highlight>
                <a:uLnTx/>
                <a:uFillTx/>
                <a:latin typeface="Calibri" panose="020F0502020204030204" pitchFamily="34" charset="0"/>
                <a:ea typeface="+mn-ea"/>
                <a:cs typeface="Calibri" panose="020F0502020204030204" pitchFamily="34" charset="0"/>
              </a:rPr>
              <a:t>[name, title] </a:t>
            </a:r>
          </a:p>
          <a:p>
            <a:pPr marL="1371600" marR="0" lvl="2" indent="-4572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800" b="0" i="0" u="none" strike="noStrike" kern="1200" cap="none" spc="0" normalizeH="0" baseline="0" noProof="0" dirty="0">
                <a:ln>
                  <a:noFill/>
                </a:ln>
                <a:solidFill>
                  <a:srgbClr val="DFE3E5">
                    <a:lumMod val="10000"/>
                  </a:srgbClr>
                </a:solidFill>
                <a:effectLst/>
                <a:highlight>
                  <a:srgbClr val="FFFF00"/>
                </a:highlight>
                <a:uLnTx/>
                <a:uFillTx/>
                <a:latin typeface="Calibri" panose="020F0502020204030204" pitchFamily="34" charset="0"/>
                <a:ea typeface="+mn-ea"/>
                <a:cs typeface="Calibri" panose="020F0502020204030204" pitchFamily="34" charset="0"/>
              </a:rPr>
              <a:t>[email]</a:t>
            </a:r>
          </a:p>
          <a:p>
            <a:pPr marL="1371600" marR="0" lvl="2" indent="-4572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800" b="0" i="0" u="none" strike="noStrike" kern="1200" cap="none" spc="0" normalizeH="0" baseline="0" noProof="0" dirty="0">
                <a:ln>
                  <a:noFill/>
                </a:ln>
                <a:solidFill>
                  <a:srgbClr val="DFE3E5">
                    <a:lumMod val="10000"/>
                  </a:srgbClr>
                </a:solidFill>
                <a:effectLst/>
                <a:highlight>
                  <a:srgbClr val="FFFF00"/>
                </a:highlight>
                <a:uLnTx/>
                <a:uFillTx/>
                <a:latin typeface="Calibri" panose="020F0502020204030204" pitchFamily="34" charset="0"/>
                <a:ea typeface="+mn-ea"/>
                <a:cs typeface="Calibri" panose="020F0502020204030204" pitchFamily="34" charset="0"/>
              </a:rPr>
              <a:t>[phone number]</a:t>
            </a:r>
          </a:p>
          <a:p>
            <a:pPr marL="0" marR="0" lvl="0" indent="0" algn="l" defTabSz="914400" rtl="0" eaLnBrk="1" fontAlgn="auto" latinLnBrk="0" hangingPunct="1">
              <a:lnSpc>
                <a:spcPct val="85000"/>
              </a:lnSpc>
              <a:spcBef>
                <a:spcPts val="0"/>
              </a:spcBef>
              <a:spcAft>
                <a:spcPts val="600"/>
              </a:spcAft>
              <a:buClrTx/>
              <a:buSzPts val="1000"/>
              <a:buFontTx/>
              <a:buNone/>
              <a:tabLst>
                <a:tab pos="457200" algn="l"/>
              </a:tabLst>
              <a:defRPr/>
            </a:pPr>
            <a:endParaRPr kumimoji="0" lang="en-US" sz="1800" b="0" i="0" u="none" strike="noStrike" kern="1200" cap="none" spc="0" normalizeH="0" baseline="0" noProof="0" dirty="0">
              <a:ln>
                <a:noFill/>
              </a:ln>
              <a:solidFill>
                <a:srgbClr val="000000"/>
              </a:solidFill>
              <a:effectLst/>
              <a:uLnTx/>
              <a:uFillTx/>
              <a:latin typeface="Calibri Light" panose="020F0302020204030204"/>
              <a:ea typeface="+mn-ea"/>
              <a:cs typeface="+mn-cs"/>
            </a:endParaRPr>
          </a:p>
        </p:txBody>
      </p:sp>
      <p:pic>
        <p:nvPicPr>
          <p:cNvPr id="5" name="Picture 4">
            <a:extLst>
              <a:ext uri="{FF2B5EF4-FFF2-40B4-BE49-F238E27FC236}">
                <a16:creationId xmlns:a16="http://schemas.microsoft.com/office/drawing/2014/main" id="{B821F974-7760-4934-BB01-A929161D2D48}"/>
              </a:ext>
            </a:extLst>
          </p:cNvPr>
          <p:cNvPicPr>
            <a:picLocks noChangeAspect="1"/>
          </p:cNvPicPr>
          <p:nvPr/>
        </p:nvPicPr>
        <p:blipFill>
          <a:blip r:embed="rId3"/>
          <a:stretch>
            <a:fillRect/>
          </a:stretch>
        </p:blipFill>
        <p:spPr>
          <a:xfrm>
            <a:off x="8714792" y="2241968"/>
            <a:ext cx="2443792" cy="2374064"/>
          </a:xfrm>
          <a:prstGeom prst="rect">
            <a:avLst/>
          </a:prstGeom>
        </p:spPr>
      </p:pic>
    </p:spTree>
    <p:extLst>
      <p:ext uri="{BB962C8B-B14F-4D97-AF65-F5344CB8AC3E}">
        <p14:creationId xmlns:p14="http://schemas.microsoft.com/office/powerpoint/2010/main" val="134691633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735015-D16F-41B2-B186-4CCF80052B4C}"/>
              </a:ext>
            </a:extLst>
          </p:cNvPr>
          <p:cNvSpPr>
            <a:spLocks noGrp="1"/>
          </p:cNvSpPr>
          <p:nvPr>
            <p:ph type="title"/>
          </p:nvPr>
        </p:nvSpPr>
        <p:spPr>
          <a:xfrm>
            <a:off x="709612" y="1126565"/>
            <a:ext cx="10772775" cy="1658198"/>
          </a:xfrm>
        </p:spPr>
        <p:txBody>
          <a:bodyPr vert="horz" lIns="91440" tIns="45720" rIns="91440" bIns="45720" rtlCol="0" anchor="ctr">
            <a:normAutofit/>
          </a:bodyPr>
          <a:lstStyle/>
          <a:p>
            <a:pPr algn="ctr"/>
            <a:r>
              <a:rPr lang="en-US" b="1" dirty="0">
                <a:solidFill>
                  <a:srgbClr val="000000"/>
                </a:solidFill>
              </a:rPr>
              <a:t>Recycling Questions?</a:t>
            </a:r>
          </a:p>
        </p:txBody>
      </p:sp>
      <p:sp>
        <p:nvSpPr>
          <p:cNvPr id="5" name="Rectangle 4">
            <a:extLst>
              <a:ext uri="{FF2B5EF4-FFF2-40B4-BE49-F238E27FC236}">
                <a16:creationId xmlns:a16="http://schemas.microsoft.com/office/drawing/2014/main" id="{351B3085-88B4-4314-8E29-5B63699C8B41}"/>
              </a:ext>
            </a:extLst>
          </p:cNvPr>
          <p:cNvSpPr/>
          <p:nvPr/>
        </p:nvSpPr>
        <p:spPr>
          <a:xfrm>
            <a:off x="237995" y="4073237"/>
            <a:ext cx="11732332" cy="2306781"/>
          </a:xfrm>
          <a:prstGeom prst="rect">
            <a:avLst/>
          </a:prstGeom>
        </p:spPr>
        <p:txBody>
          <a:bodyPr vert="horz" lIns="91440" tIns="45720" rIns="91440" bIns="45720" rtlCol="0">
            <a:noAutofit/>
          </a:bodyPr>
          <a:lstStyle/>
          <a:p>
            <a:pPr marL="0" marR="0" lvl="0" indent="0" algn="l" defTabSz="914400" rtl="0" eaLnBrk="1" fontAlgn="auto" latinLnBrk="0" hangingPunct="1">
              <a:lnSpc>
                <a:spcPct val="85000"/>
              </a:lnSpc>
              <a:spcBef>
                <a:spcPts val="0"/>
              </a:spcBef>
              <a:spcAft>
                <a:spcPts val="600"/>
              </a:spcAft>
              <a:buClrTx/>
              <a:buSzTx/>
              <a:buFontTx/>
              <a:buNone/>
              <a:tabLst/>
              <a:defRPr/>
            </a:pPr>
            <a:r>
              <a:rPr kumimoji="0" lang="en-US" sz="3200" b="1" i="0" u="none" strike="noStrike" kern="1200" cap="none" spc="0" normalizeH="0" baseline="0" noProof="0" dirty="0">
                <a:ln>
                  <a:noFill/>
                </a:ln>
                <a:solidFill>
                  <a:srgbClr val="000000"/>
                </a:solidFill>
                <a:effectLst/>
                <a:uLnTx/>
                <a:uFillTx/>
                <a:latin typeface="Calibri Light" panose="020F0302020204030204"/>
                <a:ea typeface="+mn-ea"/>
                <a:cs typeface="+mn-cs"/>
              </a:rPr>
              <a:t>[</a:t>
            </a:r>
            <a:r>
              <a:rPr kumimoji="0" lang="en-US" sz="3200" b="0" i="0" u="none" strike="noStrike" kern="1200" cap="none" spc="0" normalizeH="0" baseline="0" noProof="0" dirty="0">
                <a:ln>
                  <a:noFill/>
                </a:ln>
                <a:solidFill>
                  <a:srgbClr val="000000"/>
                </a:solidFill>
                <a:effectLst/>
                <a:highlight>
                  <a:srgbClr val="FFFF00"/>
                </a:highlight>
                <a:uLnTx/>
                <a:uFillTx/>
                <a:latin typeface="Calibri Light" panose="020F0302020204030204"/>
                <a:ea typeface="+mn-ea"/>
                <a:cs typeface="+mn-cs"/>
              </a:rPr>
              <a:t>Insert multifamily building or property manager contact information.</a:t>
            </a:r>
          </a:p>
          <a:p>
            <a:pPr marL="0" marR="0" lvl="0" indent="0" algn="l" defTabSz="914400" rtl="0" eaLnBrk="1" fontAlgn="auto" latinLnBrk="0" hangingPunct="1">
              <a:lnSpc>
                <a:spcPct val="85000"/>
              </a:lnSpc>
              <a:spcBef>
                <a:spcPts val="0"/>
              </a:spcBef>
              <a:spcAft>
                <a:spcPts val="600"/>
              </a:spcAft>
              <a:buClrTx/>
              <a:buSzTx/>
              <a:buFontTx/>
              <a:buNone/>
              <a:tabLst/>
              <a:defRPr/>
            </a:pPr>
            <a:endParaRPr kumimoji="0" lang="en-US" sz="3200" b="0" i="0" u="none" strike="noStrike" kern="1200" cap="none" spc="0" normalizeH="0" baseline="0" noProof="0" dirty="0">
              <a:ln>
                <a:noFill/>
              </a:ln>
              <a:solidFill>
                <a:srgbClr val="000000"/>
              </a:solidFill>
              <a:effectLst/>
              <a:highlight>
                <a:srgbClr val="FFFF00"/>
              </a:highlight>
              <a:uLnTx/>
              <a:uFillTx/>
              <a:latin typeface="Calibri Light" panose="020F0302020204030204"/>
              <a:ea typeface="+mn-ea"/>
              <a:cs typeface="+mn-cs"/>
            </a:endParaRPr>
          </a:p>
          <a:p>
            <a:pPr marL="0" marR="0" lvl="0" indent="0" algn="l" defTabSz="914400" rtl="0" eaLnBrk="1" fontAlgn="auto" latinLnBrk="0" hangingPunct="1">
              <a:lnSpc>
                <a:spcPct val="85000"/>
              </a:lnSpc>
              <a:spcBef>
                <a:spcPts val="0"/>
              </a:spcBef>
              <a:spcAft>
                <a:spcPts val="600"/>
              </a:spcAft>
              <a:buClrTx/>
              <a:buSzTx/>
              <a:buFontTx/>
              <a:buNone/>
              <a:tabLst/>
              <a:defRPr/>
            </a:pPr>
            <a:r>
              <a:rPr kumimoji="0" lang="en-US" sz="3200" b="0" i="0" u="none" strike="noStrike" kern="1200" cap="none" spc="0" normalizeH="0" baseline="0" noProof="0" dirty="0">
                <a:ln>
                  <a:noFill/>
                </a:ln>
                <a:solidFill>
                  <a:srgbClr val="000000"/>
                </a:solidFill>
                <a:effectLst/>
                <a:highlight>
                  <a:srgbClr val="FFFF00"/>
                </a:highlight>
                <a:uLnTx/>
                <a:uFillTx/>
                <a:latin typeface="Calibri Light" panose="020F0302020204030204"/>
                <a:ea typeface="+mn-ea"/>
                <a:cs typeface="+mn-cs"/>
              </a:rPr>
              <a:t>Insert where to go (portal, intranet site) or in multifamily building where to find more information.] </a:t>
            </a:r>
            <a:endParaRPr kumimoji="0" lang="en-US" sz="2800" b="0" i="1" u="none" strike="noStrike" kern="1200" cap="none" spc="0" normalizeH="0" baseline="0" noProof="0" dirty="0">
              <a:ln>
                <a:noFill/>
              </a:ln>
              <a:solidFill>
                <a:srgbClr val="000000"/>
              </a:solidFill>
              <a:effectLst/>
              <a:highlight>
                <a:srgbClr val="FFFF00"/>
              </a:highlight>
              <a:uLnTx/>
              <a:uFillTx/>
              <a:latin typeface="Calibri Light" panose="020F0302020204030204"/>
              <a:ea typeface="+mn-ea"/>
              <a:cs typeface="+mn-cs"/>
            </a:endParaRPr>
          </a:p>
        </p:txBody>
      </p:sp>
    </p:spTree>
    <p:extLst>
      <p:ext uri="{BB962C8B-B14F-4D97-AF65-F5344CB8AC3E}">
        <p14:creationId xmlns:p14="http://schemas.microsoft.com/office/powerpoint/2010/main" val="725172052"/>
      </p:ext>
    </p:extLst>
  </p:cSld>
  <p:clrMapOvr>
    <a:masterClrMapping/>
  </p:clrMapOvr>
</p:sld>
</file>

<file path=ppt/theme/theme1.xml><?xml version="1.0" encoding="utf-8"?>
<a:theme xmlns:a="http://schemas.openxmlformats.org/drawingml/2006/main" name="Metropolitan">
  <a:themeElements>
    <a:clrScheme name="Custom 13">
      <a:dk1>
        <a:srgbClr val="1C6294"/>
      </a:dk1>
      <a:lt1>
        <a:sysClr val="window" lastClr="FFFFFF"/>
      </a:lt1>
      <a:dk2>
        <a:srgbClr val="335B74"/>
      </a:dk2>
      <a:lt2>
        <a:srgbClr val="DFE3E5"/>
      </a:lt2>
      <a:accent1>
        <a:srgbClr val="1CADE4"/>
      </a:accent1>
      <a:accent2>
        <a:srgbClr val="2683C6"/>
      </a:accent2>
      <a:accent3>
        <a:srgbClr val="27CED7"/>
      </a:accent3>
      <a:accent4>
        <a:srgbClr val="42BA97"/>
      </a:accent4>
      <a:accent5>
        <a:srgbClr val="3E8853"/>
      </a:accent5>
      <a:accent6>
        <a:srgbClr val="62A39F"/>
      </a:accent6>
      <a:hlink>
        <a:srgbClr val="6EAC1C"/>
      </a:hlink>
      <a:folHlink>
        <a:srgbClr val="B26B02"/>
      </a:folHlink>
    </a:clrScheme>
    <a:fontScheme name="Metropolitan">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Metropolitan">
      <a:fillStyleLst>
        <a:solidFill>
          <a:schemeClr val="phClr"/>
        </a:solidFill>
        <a:gradFill rotWithShape="1">
          <a:gsLst>
            <a:gs pos="0">
              <a:schemeClr val="phClr">
                <a:tint val="70000"/>
                <a:satMod val="100000"/>
                <a:lumMod val="110000"/>
              </a:schemeClr>
            </a:gs>
            <a:gs pos="50000">
              <a:schemeClr val="phClr">
                <a:tint val="75000"/>
                <a:satMod val="101000"/>
                <a:lumMod val="105000"/>
              </a:schemeClr>
            </a:gs>
            <a:gs pos="100000">
              <a:schemeClr val="phClr">
                <a:tint val="82000"/>
                <a:satMod val="104000"/>
                <a:lumMod val="105000"/>
              </a:schemeClr>
            </a:gs>
          </a:gsLst>
          <a:lin ang="2700000" scaled="0"/>
        </a:gradFill>
        <a:gradFill rotWithShape="1">
          <a:gsLst>
            <a:gs pos="0">
              <a:schemeClr val="phClr">
                <a:tint val="97000"/>
                <a:satMod val="100000"/>
                <a:lumMod val="102000"/>
              </a:schemeClr>
            </a:gs>
            <a:gs pos="50000">
              <a:schemeClr val="phClr">
                <a:shade val="100000"/>
                <a:satMod val="100000"/>
                <a:lumMod val="100000"/>
              </a:schemeClr>
            </a:gs>
            <a:gs pos="100000">
              <a:schemeClr val="phClr">
                <a:shade val="80000"/>
                <a:satMod val="100000"/>
                <a:lumMod val="99000"/>
              </a:schemeClr>
            </a:gs>
          </a:gsLst>
          <a:lin ang="2700000" scaled="0"/>
        </a:gradFill>
      </a:fillStyleLst>
      <a:lnStyleLst>
        <a:ln w="9525"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solidFill>
          <a:schemeClr val="phClr">
            <a:shade val="95000"/>
            <a:satMod val="170000"/>
          </a:schemeClr>
        </a:solidFill>
      </a:bgFillStyleLst>
    </a:fmtScheme>
  </a:themeElements>
  <a:objectDefaults/>
  <a:extraClrSchemeLst/>
  <a:extLst>
    <a:ext uri="{05A4C25C-085E-4340-85A3-A5531E510DB2}">
      <thm15:themeFamily xmlns:thm15="http://schemas.microsoft.com/office/thememl/2012/main" name="Metropolitan" id="{4C5440D6-04D2-4954-96CF-F251137069B2}" vid="{9FF7CA0D-8839-4012-B51C-B152F9BD65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Metropolitan</Template>
  <TotalTime>2276</TotalTime>
  <Words>1519</Words>
  <Application>Microsoft Office PowerPoint</Application>
  <PresentationFormat>Widescreen</PresentationFormat>
  <Paragraphs>170</Paragraphs>
  <Slides>9</Slides>
  <Notes>9</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9</vt:i4>
      </vt:variant>
    </vt:vector>
  </HeadingPairs>
  <TitlesOfParts>
    <vt:vector size="15" baseType="lpstr">
      <vt:lpstr>Arial</vt:lpstr>
      <vt:lpstr>Calibri</vt:lpstr>
      <vt:lpstr>Calibri Light</vt:lpstr>
      <vt:lpstr>Montserrat</vt:lpstr>
      <vt:lpstr>Wingdings 2</vt:lpstr>
      <vt:lpstr>Metropolitan</vt:lpstr>
      <vt:lpstr>Responsibilities when emptying containers</vt:lpstr>
      <vt:lpstr>Help Us Recycle Right</vt:lpstr>
      <vt:lpstr>Help Us Recycle Right</vt:lpstr>
      <vt:lpstr>Help Us Recycle Right</vt:lpstr>
      <vt:lpstr>Recycle Right</vt:lpstr>
      <vt:lpstr>Recycle Right</vt:lpstr>
      <vt:lpstr>Recycle Right</vt:lpstr>
      <vt:lpstr>Help Us Recycle Right</vt:lpstr>
      <vt:lpstr>Recycling Questions?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Recycling  at Work</dc:title>
  <dc:creator>Burman, Renee</dc:creator>
  <cp:lastModifiedBy>Kedward, Jenny</cp:lastModifiedBy>
  <cp:revision>262</cp:revision>
  <dcterms:created xsi:type="dcterms:W3CDTF">2020-07-07T21:45:34Z</dcterms:created>
  <dcterms:modified xsi:type="dcterms:W3CDTF">2023-01-20T22:15:07Z</dcterms:modified>
</cp:coreProperties>
</file>